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8" r:id="rId5"/>
    <p:sldId id="367" r:id="rId6"/>
    <p:sldId id="375" r:id="rId7"/>
    <p:sldId id="378" r:id="rId8"/>
    <p:sldId id="379" r:id="rId9"/>
    <p:sldId id="370" r:id="rId10"/>
    <p:sldId id="371" r:id="rId11"/>
    <p:sldId id="374" r:id="rId1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608" autoAdjust="0"/>
  </p:normalViewPr>
  <p:slideViewPr>
    <p:cSldViewPr>
      <p:cViewPr>
        <p:scale>
          <a:sx n="100" d="100"/>
          <a:sy n="100" d="100"/>
        </p:scale>
        <p:origin x="-4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14-11-2017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14-11-2017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8B205-2C0C-4A0C-9E5F-5C77F0464960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Comissão Nacional do Território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11ª 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17-11-2017</a:t>
            </a:r>
            <a:endParaRPr lang="pt-PT" sz="3200" b="1" dirty="0" smtClean="0">
              <a:latin typeface="+mn-lt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1ACBE-FAFB-4527-9588-60D3CF7D45A0}" type="slidenum">
              <a:rPr lang="pt-PT" smtClean="0"/>
              <a:pPr>
                <a:defRPr/>
              </a:pPr>
              <a:t>1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r>
              <a:rPr lang="pt-PT" dirty="0" smtClean="0"/>
              <a:t>TESTES AEREHS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908720"/>
            <a:ext cx="8492480" cy="4680520"/>
          </a:xfrm>
        </p:spPr>
        <p:txBody>
          <a:bodyPr/>
          <a:lstStyle/>
          <a:p>
            <a:endParaRPr lang="pt-PT" sz="2300" dirty="0" smtClean="0"/>
          </a:p>
          <a:p>
            <a:pPr>
              <a:buFont typeface="Arial" pitchFamily="34" charset="0"/>
              <a:buChar char="•"/>
            </a:pPr>
            <a:r>
              <a:rPr lang="pt-PT" sz="2300" b="1" dirty="0" smtClean="0"/>
              <a:t>CCDR ALGARVE </a:t>
            </a:r>
            <a:r>
              <a:rPr lang="pt-PT" sz="2300" dirty="0" smtClean="0"/>
              <a:t>– equipa RTGEO e Terra Forma </a:t>
            </a:r>
          </a:p>
          <a:p>
            <a:pPr indent="19050"/>
            <a:r>
              <a:rPr lang="pt-PT" sz="2300" i="1" dirty="0" smtClean="0"/>
              <a:t>Concelhos da região do Algarve e caso de Tavira </a:t>
            </a:r>
          </a:p>
          <a:p>
            <a:endParaRPr lang="pt-PT" sz="2300" i="1" dirty="0" smtClean="0"/>
          </a:p>
          <a:p>
            <a:pPr>
              <a:buFont typeface="Arial" pitchFamily="34" charset="0"/>
              <a:buChar char="•"/>
            </a:pPr>
            <a:r>
              <a:rPr lang="pt-PT" sz="2300" b="1" dirty="0" smtClean="0"/>
              <a:t>CCDR LVT </a:t>
            </a:r>
          </a:p>
          <a:p>
            <a:pPr marL="361950" indent="0"/>
            <a:r>
              <a:rPr lang="pt-PT" sz="2300" i="1" dirty="0" smtClean="0"/>
              <a:t>Quadro regional de referência para a AML  - Zooms nos Concelhos de Loures, Amadora e Sintra  e na zona do Vale da Ribeira de Cheleiros em Mafra</a:t>
            </a:r>
          </a:p>
          <a:p>
            <a:pPr marL="361950" indent="0"/>
            <a:endParaRPr lang="pt-PT" sz="2300" i="1" dirty="0" smtClean="0"/>
          </a:p>
          <a:p>
            <a:pPr>
              <a:buFont typeface="Arial" pitchFamily="34" charset="0"/>
              <a:buChar char="•"/>
            </a:pPr>
            <a:r>
              <a:rPr lang="pt-PT" sz="2300" b="1" dirty="0" smtClean="0"/>
              <a:t>CCDR ALENTEJO</a:t>
            </a:r>
          </a:p>
          <a:p>
            <a:pPr indent="19050"/>
            <a:r>
              <a:rPr lang="pt-PT" sz="2300" i="1" dirty="0" smtClean="0"/>
              <a:t>Concelhos do Redondo e Montemor-o-Novo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6A3A1-7F25-4F0E-97A0-EB1C334EC8E3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r>
              <a:rPr lang="pt-PT" sz="3000" dirty="0" smtClean="0"/>
              <a:t>Conclusões Gerais</a:t>
            </a:r>
            <a:endParaRPr lang="pt-PT" sz="3000" dirty="0"/>
          </a:p>
        </p:txBody>
      </p:sp>
      <p:sp>
        <p:nvSpPr>
          <p:cNvPr id="5" name="Rectângulo 4"/>
          <p:cNvSpPr/>
          <p:nvPr/>
        </p:nvSpPr>
        <p:spPr>
          <a:xfrm>
            <a:off x="467544" y="908720"/>
            <a:ext cx="741682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300" b="1" dirty="0" smtClean="0">
                <a:latin typeface="+mn-lt"/>
              </a:rPr>
              <a:t>CCDR LVT</a:t>
            </a:r>
            <a:endParaRPr lang="pt-PT" sz="2300" dirty="0" smtClean="0">
              <a:latin typeface="+mn-lt"/>
            </a:endParaRPr>
          </a:p>
        </p:txBody>
      </p:sp>
      <p:sp>
        <p:nvSpPr>
          <p:cNvPr id="7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8492480" cy="4680520"/>
          </a:xfrm>
        </p:spPr>
        <p:txBody>
          <a:bodyPr/>
          <a:lstStyle/>
          <a:p>
            <a:pPr indent="19050"/>
            <a:endParaRPr lang="en-US" sz="2400" dirty="0" smtClean="0"/>
          </a:p>
          <a:p>
            <a:pPr indent="19050">
              <a:spcBef>
                <a:spcPts val="1800"/>
              </a:spcBef>
            </a:pPr>
            <a:r>
              <a:rPr lang="pt-PT" sz="2400" dirty="0" smtClean="0"/>
              <a:t>Aponta-se para limitações no modelo da JRC</a:t>
            </a:r>
          </a:p>
          <a:p>
            <a:pPr indent="19050">
              <a:spcBef>
                <a:spcPts val="1800"/>
              </a:spcBef>
            </a:pPr>
            <a:r>
              <a:rPr lang="pt-PT" sz="2400" i="1" dirty="0" smtClean="0"/>
              <a:t>«Ausência de informação para a totalidade do território </a:t>
            </a:r>
            <a:r>
              <a:rPr lang="pt-PT" sz="2400" dirty="0" smtClean="0"/>
              <a:t>[destaque litoral]</a:t>
            </a:r>
            <a:r>
              <a:rPr lang="pt-PT" sz="2400" i="1" dirty="0" smtClean="0"/>
              <a:t>.» </a:t>
            </a:r>
          </a:p>
          <a:p>
            <a:pPr indent="19050">
              <a:spcBef>
                <a:spcPts val="1800"/>
              </a:spcBef>
            </a:pPr>
            <a:r>
              <a:rPr lang="pt-PT" sz="2400" i="1" dirty="0" smtClean="0"/>
              <a:t>Existência «(…) de discrepâncias entre a delimitação da JRC e a cartografia </a:t>
            </a:r>
            <a:r>
              <a:rPr lang="pt-PT" sz="2400" dirty="0" smtClean="0"/>
              <a:t>[1:25000]»</a:t>
            </a:r>
          </a:p>
          <a:p>
            <a:pPr indent="19050">
              <a:spcBef>
                <a:spcPts val="1800"/>
              </a:spcBef>
            </a:pPr>
            <a:r>
              <a:rPr lang="pt-PT" sz="2400" dirty="0" smtClean="0"/>
              <a:t>«</a:t>
            </a:r>
            <a:r>
              <a:rPr lang="pt-PT" sz="2400" i="1" dirty="0" smtClean="0"/>
              <a:t>Considera-se que existem </a:t>
            </a:r>
            <a:r>
              <a:rPr lang="pt-PT" sz="2400" b="1" i="1" dirty="0" smtClean="0"/>
              <a:t>grandes limitações à utilização da cartografia JRC</a:t>
            </a:r>
            <a:r>
              <a:rPr lang="pt-PT" sz="2400" i="1" dirty="0" smtClean="0"/>
              <a:t> para efeitos de delimitação da REN</a:t>
            </a:r>
            <a:r>
              <a:rPr lang="pt-PT" sz="2400" dirty="0" smtClean="0"/>
              <a:t>»</a:t>
            </a:r>
          </a:p>
          <a:p>
            <a:pPr indent="19050">
              <a:spcBef>
                <a:spcPts val="1800"/>
              </a:spcBef>
            </a:pPr>
            <a:r>
              <a:rPr lang="pt-PT" sz="2400" dirty="0" smtClean="0"/>
              <a:t>«</a:t>
            </a:r>
            <a:r>
              <a:rPr lang="pt-PT" sz="2400" i="1" dirty="0" smtClean="0"/>
              <a:t>Considera-se que esta cartografia </a:t>
            </a:r>
            <a:r>
              <a:rPr lang="pt-PT" sz="2400" b="1" i="1" dirty="0" smtClean="0"/>
              <a:t>pode ser útil como referência</a:t>
            </a:r>
            <a:r>
              <a:rPr lang="pt-PT" sz="2400" dirty="0" smtClean="0"/>
              <a:t>»</a:t>
            </a:r>
            <a:endParaRPr lang="pt-PT" sz="2300" dirty="0" smtClean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6A3A1-7F25-4F0E-97A0-EB1C334EC8E3}" type="slidenum">
              <a:rPr lang="pt-PT" smtClean="0"/>
              <a:pPr>
                <a:defRPr/>
              </a:pPr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r>
              <a:rPr lang="pt-PT" sz="3000" dirty="0" smtClean="0"/>
              <a:t>Conclusões Gerais</a:t>
            </a:r>
            <a:endParaRPr lang="pt-PT" sz="3000" dirty="0"/>
          </a:p>
        </p:txBody>
      </p:sp>
      <p:sp>
        <p:nvSpPr>
          <p:cNvPr id="5" name="Rectângulo 4"/>
          <p:cNvSpPr/>
          <p:nvPr/>
        </p:nvSpPr>
        <p:spPr>
          <a:xfrm>
            <a:off x="467544" y="908720"/>
            <a:ext cx="741682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300" b="1" dirty="0" smtClean="0">
                <a:latin typeface="+mn-lt"/>
              </a:rPr>
              <a:t>CCDR ALENTEJO </a:t>
            </a:r>
            <a:endParaRPr lang="pt-PT" sz="2300" dirty="0" smtClean="0">
              <a:latin typeface="+mn-lt"/>
            </a:endParaRPr>
          </a:p>
        </p:txBody>
      </p:sp>
      <p:sp>
        <p:nvSpPr>
          <p:cNvPr id="7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492480" cy="4680520"/>
          </a:xfrm>
        </p:spPr>
        <p:txBody>
          <a:bodyPr/>
          <a:lstStyle/>
          <a:p>
            <a:pPr indent="19050"/>
            <a:endParaRPr lang="en-US" sz="2400" dirty="0" smtClean="0"/>
          </a:p>
          <a:p>
            <a:pPr indent="19050"/>
            <a:r>
              <a:rPr lang="pt-PT" sz="2400" dirty="0" smtClean="0"/>
              <a:t>Procedeu à comparação entre os resultados da delimitação do sistema AEREHS aplicando a fórmula das OEREN e as recomendações técnicas e o método da JRC com os dois intervalos de corte. </a:t>
            </a:r>
          </a:p>
          <a:p>
            <a:pPr indent="19050"/>
            <a:endParaRPr lang="pt-PT" sz="2400" dirty="0" smtClean="0"/>
          </a:p>
          <a:p>
            <a:pPr indent="19050"/>
            <a:r>
              <a:rPr lang="pt-PT" sz="2400" b="1" dirty="0" smtClean="0"/>
              <a:t>Município </a:t>
            </a:r>
            <a:r>
              <a:rPr lang="pt-PT" sz="2400" b="1" dirty="0" smtClean="0"/>
              <a:t>do </a:t>
            </a:r>
            <a:r>
              <a:rPr lang="pt-PT" sz="2400" b="1" dirty="0" smtClean="0"/>
              <a:t>Redondo</a:t>
            </a:r>
            <a:endParaRPr lang="pt-PT" sz="2400" b="1" dirty="0" smtClean="0"/>
          </a:p>
          <a:p>
            <a:pPr indent="19050"/>
            <a:r>
              <a:rPr lang="pt-PT" sz="2400" dirty="0" smtClean="0"/>
              <a:t>Concluiu </a:t>
            </a:r>
            <a:r>
              <a:rPr lang="pt-PT" sz="2400" dirty="0" smtClean="0"/>
              <a:t>que o resultado do exercício «</a:t>
            </a:r>
            <a:r>
              <a:rPr lang="pt-PT" sz="2400" i="1" dirty="0" smtClean="0"/>
              <a:t>apresenta uma cobertura de áreas superior à que se obtém para o corte acima dos  55ton/</a:t>
            </a:r>
            <a:r>
              <a:rPr lang="pt-PT" sz="2400" i="1" dirty="0" err="1" smtClean="0"/>
              <a:t>ha</a:t>
            </a:r>
            <a:r>
              <a:rPr lang="pt-PT" sz="2400" i="1" dirty="0" smtClean="0"/>
              <a:t>/ano no JRC, mas um pouco inferior à obtida no intervalo 25-55 </a:t>
            </a:r>
            <a:r>
              <a:rPr lang="pt-PT" sz="2400" i="1" dirty="0" err="1" smtClean="0"/>
              <a:t>ton</a:t>
            </a:r>
            <a:r>
              <a:rPr lang="pt-PT" sz="2400" i="1" dirty="0" smtClean="0"/>
              <a:t>/</a:t>
            </a:r>
            <a:r>
              <a:rPr lang="pt-PT" sz="2400" i="1" dirty="0" err="1" smtClean="0"/>
              <a:t>ha</a:t>
            </a:r>
            <a:r>
              <a:rPr lang="pt-PT" sz="2400" i="1" dirty="0" smtClean="0"/>
              <a:t>/ano</a:t>
            </a:r>
            <a:r>
              <a:rPr lang="pt-PT" sz="2400" dirty="0" smtClean="0"/>
              <a:t>»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6A3A1-7F25-4F0E-97A0-EB1C334EC8E3}" type="slidenum">
              <a:rPr lang="pt-PT" smtClean="0"/>
              <a:pPr>
                <a:defRPr/>
              </a:pPr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r>
              <a:rPr lang="pt-PT" sz="3000" dirty="0" smtClean="0"/>
              <a:t>Conclusões Gerais</a:t>
            </a:r>
            <a:endParaRPr lang="pt-PT" sz="3000" dirty="0"/>
          </a:p>
        </p:txBody>
      </p:sp>
      <p:sp>
        <p:nvSpPr>
          <p:cNvPr id="5" name="Rectângulo 4"/>
          <p:cNvSpPr/>
          <p:nvPr/>
        </p:nvSpPr>
        <p:spPr>
          <a:xfrm>
            <a:off x="467544" y="908720"/>
            <a:ext cx="741682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300" b="1" dirty="0" smtClean="0">
                <a:latin typeface="+mn-lt"/>
              </a:rPr>
              <a:t>CCDR ALENTEJO </a:t>
            </a:r>
            <a:endParaRPr lang="pt-PT" sz="2300" b="1" dirty="0" smtClean="0">
              <a:latin typeface="+mn-lt"/>
            </a:endParaRPr>
          </a:p>
          <a:p>
            <a:endParaRPr lang="pt-PT" sz="2300" b="1" dirty="0" smtClean="0">
              <a:latin typeface="+mn-lt"/>
            </a:endParaRPr>
          </a:p>
          <a:p>
            <a:r>
              <a:rPr lang="pt-PT" sz="2300" b="1" dirty="0" smtClean="0">
                <a:latin typeface="+mn-lt"/>
              </a:rPr>
              <a:t>Município </a:t>
            </a:r>
            <a:r>
              <a:rPr lang="pt-PT" sz="2300" b="1" dirty="0" smtClean="0">
                <a:latin typeface="+mn-lt"/>
              </a:rPr>
              <a:t>do Montemor-o-Novo</a:t>
            </a:r>
          </a:p>
        </p:txBody>
      </p:sp>
      <p:sp>
        <p:nvSpPr>
          <p:cNvPr id="7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2060848"/>
            <a:ext cx="8492480" cy="3888432"/>
          </a:xfrm>
        </p:spPr>
        <p:txBody>
          <a:bodyPr/>
          <a:lstStyle/>
          <a:p>
            <a:pPr indent="19050"/>
            <a:r>
              <a:rPr lang="pt-PT" sz="2400" dirty="0" smtClean="0"/>
              <a:t>«</a:t>
            </a:r>
            <a:r>
              <a:rPr lang="pt-PT" sz="2400" i="1" dirty="0" smtClean="0"/>
              <a:t>Na generalidade as manchas obtidas pelas duas metodologias </a:t>
            </a:r>
            <a:r>
              <a:rPr lang="pt-PT" sz="2400" b="1" i="1" dirty="0" smtClean="0"/>
              <a:t>mostram grande coincidência</a:t>
            </a:r>
            <a:r>
              <a:rPr lang="pt-PT" sz="2400" dirty="0" smtClean="0"/>
              <a:t>»</a:t>
            </a:r>
          </a:p>
          <a:p>
            <a:pPr indent="19050"/>
            <a:endParaRPr lang="pt-PT" sz="2400" dirty="0" smtClean="0"/>
          </a:p>
          <a:p>
            <a:pPr indent="19050"/>
            <a:r>
              <a:rPr lang="pt-PT" sz="2400" dirty="0" smtClean="0"/>
              <a:t>«</a:t>
            </a:r>
            <a:r>
              <a:rPr lang="pt-PT" sz="2400" i="1" dirty="0" smtClean="0"/>
              <a:t>Apesar de se considerar que o método que consta do diploma das orientações estratégicas ser questionável no que se refere aos pressupostos técnicos e científicos, os resultados apontam para uma </a:t>
            </a:r>
            <a:r>
              <a:rPr lang="pt-PT" sz="2400" b="1" i="1" dirty="0" smtClean="0"/>
              <a:t>grande semelhança entre a utilização da metodologia proposta pelo JRC</a:t>
            </a:r>
            <a:r>
              <a:rPr lang="pt-PT" sz="2400" i="1" dirty="0" smtClean="0"/>
              <a:t>, uma vez efetuada a adesão dos resultados à escala local.</a:t>
            </a:r>
            <a:r>
              <a:rPr lang="pt-PT" sz="2400" dirty="0" smtClean="0"/>
              <a:t>»</a:t>
            </a:r>
          </a:p>
          <a:p>
            <a:pPr indent="19050"/>
            <a:endParaRPr lang="pt-PT" sz="2400" dirty="0" smtClean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6A3A1-7F25-4F0E-97A0-EB1C334EC8E3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r>
              <a:rPr lang="pt-PT" sz="3000" dirty="0" smtClean="0"/>
              <a:t>Algumas Conclusões sobre os </a:t>
            </a:r>
            <a:r>
              <a:rPr lang="pt-PT" sz="3000" dirty="0" err="1" smtClean="0"/>
              <a:t>Factores</a:t>
            </a:r>
            <a:r>
              <a:rPr lang="pt-PT" sz="3000" dirty="0" smtClean="0"/>
              <a:t> </a:t>
            </a:r>
            <a:br>
              <a:rPr lang="pt-PT" sz="3000" dirty="0" smtClean="0"/>
            </a:br>
            <a:r>
              <a:rPr lang="pt-PT" sz="2300" b="1" dirty="0" smtClean="0"/>
              <a:t>CCDR </a:t>
            </a:r>
            <a:r>
              <a:rPr lang="pt-PT" sz="2300" b="1" dirty="0" smtClean="0"/>
              <a:t>ALGARVE </a:t>
            </a:r>
            <a:endParaRPr lang="pt-PT" sz="23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052736"/>
            <a:ext cx="3384376" cy="518457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pt-PT" sz="1800" dirty="0" smtClean="0"/>
              <a:t>E</a:t>
            </a:r>
            <a:r>
              <a:rPr lang="pt-PT" sz="1800" dirty="0" smtClean="0"/>
              <a:t>quipa RTGEO –</a:t>
            </a:r>
            <a:r>
              <a:rPr lang="pt-PT" sz="1800" b="1" dirty="0" err="1" smtClean="0"/>
              <a:t>Factor</a:t>
            </a:r>
            <a:r>
              <a:rPr lang="pt-PT" sz="1800" b="1" dirty="0" smtClean="0"/>
              <a:t> </a:t>
            </a:r>
            <a:r>
              <a:rPr lang="pt-PT" sz="1800" b="1" dirty="0" smtClean="0"/>
              <a:t>LS</a:t>
            </a:r>
            <a:endParaRPr lang="pt-PT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Fórmula</a:t>
            </a:r>
            <a:r>
              <a:rPr lang="en-US" sz="1800" dirty="0" smtClean="0"/>
              <a:t> de MITASOVA</a:t>
            </a:r>
          </a:p>
          <a:p>
            <a:pPr marL="0" indent="0"/>
            <a:r>
              <a:rPr lang="en-US" sz="1800" dirty="0" err="1" smtClean="0"/>
              <a:t>Utilização</a:t>
            </a:r>
            <a:r>
              <a:rPr lang="en-US" sz="1800" dirty="0" smtClean="0"/>
              <a:t> </a:t>
            </a:r>
            <a:r>
              <a:rPr lang="pt-PT" sz="1800" dirty="0" smtClean="0"/>
              <a:t>da seguinte expressão que traduz a fórmula da autora:</a:t>
            </a:r>
          </a:p>
          <a:p>
            <a:r>
              <a:rPr lang="en-US" sz="1800" b="1" dirty="0" smtClean="0"/>
              <a:t>(m+1)*exp(</a:t>
            </a:r>
            <a:r>
              <a:rPr lang="en-US" sz="1800" b="1" dirty="0" err="1" smtClean="0"/>
              <a:t>flowacc</a:t>
            </a:r>
            <a:r>
              <a:rPr lang="en-US" sz="1800" b="1" dirty="0" smtClean="0"/>
              <a:t>*30/22.1,m)*exp(sin (slope) /0.09,n)</a:t>
            </a:r>
          </a:p>
          <a:p>
            <a:endParaRPr lang="en-US" sz="1800" b="1" dirty="0" smtClean="0"/>
          </a:p>
          <a:p>
            <a:pPr marL="0" indent="0"/>
            <a:r>
              <a:rPr lang="en-US" sz="1800" dirty="0" err="1" smtClean="0"/>
              <a:t>Aponta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a </a:t>
            </a:r>
            <a:r>
              <a:rPr lang="pt-PT" sz="1800" b="1" dirty="0" smtClean="0"/>
              <a:t>falta de uma correção importante </a:t>
            </a:r>
            <a:r>
              <a:rPr lang="pt-PT" sz="1800" dirty="0" smtClean="0"/>
              <a:t>no </a:t>
            </a:r>
            <a:r>
              <a:rPr lang="en-US" sz="1800" dirty="0" err="1" smtClean="0"/>
              <a:t>cálculo</a:t>
            </a:r>
            <a:r>
              <a:rPr lang="en-US" sz="1800" dirty="0" smtClean="0"/>
              <a:t> </a:t>
            </a:r>
            <a:r>
              <a:rPr lang="en-US" sz="1800" dirty="0" err="1" smtClean="0"/>
              <a:t>deste</a:t>
            </a:r>
            <a:r>
              <a:rPr lang="en-US" sz="1800" dirty="0" smtClean="0"/>
              <a:t> </a:t>
            </a:r>
            <a:r>
              <a:rPr lang="en-US" sz="1800" dirty="0" err="1" smtClean="0"/>
              <a:t>numerador</a:t>
            </a:r>
            <a:r>
              <a:rPr lang="en-US" sz="1800" dirty="0" smtClean="0"/>
              <a:t>.</a:t>
            </a:r>
            <a:endParaRPr lang="pt-PT" sz="180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6A3A1-7F25-4F0E-97A0-EB1C334EC8E3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 bwMode="auto">
          <a:xfrm>
            <a:off x="3995936" y="1052736"/>
            <a:ext cx="4320480" cy="51845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800" dirty="0" smtClean="0">
                <a:latin typeface="+mn-lt"/>
              </a:rPr>
              <a:t>Equipa </a:t>
            </a:r>
            <a:r>
              <a:rPr lang="pt-PT" sz="1800" dirty="0" err="1" smtClean="0">
                <a:latin typeface="+mn-lt"/>
              </a:rPr>
              <a:t>Terraforma</a:t>
            </a:r>
            <a:r>
              <a:rPr kumimoji="0" lang="pt-PT" sz="2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lang="pt-PT" sz="1800" b="1" dirty="0" err="1" smtClean="0">
                <a:latin typeface="+mn-lt"/>
              </a:rPr>
              <a:t>Factor</a:t>
            </a:r>
            <a:r>
              <a:rPr lang="pt-PT" sz="1800" b="1" dirty="0" smtClean="0">
                <a:latin typeface="+mn-lt"/>
              </a:rPr>
              <a:t> 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altimetria de base JRC com uma resolução de 25 metros obtido por satélites</a:t>
            </a: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«A resolução usada pela equipa é 5 metros»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«Os resultados obtidos pela JRC têm menor valores </a:t>
            </a: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[de LS]»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«O método da JRC implica que todos declives são tratados como se a sua pendente não excedesse os 50%.»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resoluções usadas </a:t>
            </a:r>
            <a:r>
              <a:rPr kumimoji="0" lang="pt-PT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não são comensuráveis</a:t>
            </a: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pt-P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Sucede que as premissas, métodos e dados de partida usados pelo JRC para calcular LS diferem de modo muito significativo dos que assistem ao cálculo de LS realizado nos termos previstos pelas OE2012  (…) </a:t>
            </a:r>
            <a:r>
              <a:rPr kumimoji="0" lang="pt-PT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tal modo que produzem resultados incomensuráveis»</a:t>
            </a:r>
            <a:r>
              <a:rPr kumimoji="0" lang="pt-PT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/>
          <a:lstStyle/>
          <a:p>
            <a:r>
              <a:rPr lang="pt-PT" sz="3000" dirty="0" smtClean="0"/>
              <a:t>Algumas Conclusões sobre os </a:t>
            </a:r>
            <a:r>
              <a:rPr lang="pt-PT" sz="3000" dirty="0" err="1" smtClean="0"/>
              <a:t>Factores</a:t>
            </a:r>
            <a:r>
              <a:rPr lang="pt-PT" sz="3000" dirty="0" smtClean="0"/>
              <a:t/>
            </a:r>
            <a:br>
              <a:rPr lang="pt-PT" sz="3000" dirty="0" smtClean="0"/>
            </a:br>
            <a:r>
              <a:rPr lang="pt-PT" sz="3200" b="1" dirty="0" smtClean="0"/>
              <a:t> </a:t>
            </a:r>
            <a:r>
              <a:rPr lang="pt-PT" sz="2300" b="1" dirty="0" smtClean="0"/>
              <a:t>CCDR ALGARVE </a:t>
            </a:r>
            <a:endParaRPr lang="pt-PT" sz="23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626761"/>
            <a:ext cx="3816424" cy="496855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pt-PT" sz="2300" dirty="0" smtClean="0"/>
              <a:t>Equipa RTGEO </a:t>
            </a:r>
            <a:r>
              <a:rPr lang="pt-PT" sz="2300" dirty="0" smtClean="0"/>
              <a:t>– </a:t>
            </a:r>
            <a:r>
              <a:rPr lang="pt-PT" sz="2300" b="1" dirty="0" err="1" smtClean="0"/>
              <a:t>Factor</a:t>
            </a:r>
            <a:r>
              <a:rPr lang="pt-PT" sz="2300" b="1" dirty="0" smtClean="0"/>
              <a:t> R</a:t>
            </a:r>
            <a:endParaRPr lang="pt-PT" sz="2300" dirty="0" smtClean="0"/>
          </a:p>
          <a:p>
            <a:pPr indent="19050"/>
            <a:endParaRPr lang="en-US" sz="2400" dirty="0" smtClean="0"/>
          </a:p>
          <a:p>
            <a:pPr marL="0" indent="0"/>
            <a:r>
              <a:rPr lang="pt-PT" sz="1800" i="1" dirty="0" smtClean="0"/>
              <a:t>« Importa ter em atenção a aplicação direta da </a:t>
            </a:r>
            <a:r>
              <a:rPr lang="pt-PT" sz="1800" i="1" dirty="0" err="1" smtClean="0"/>
              <a:t>grid</a:t>
            </a:r>
            <a:r>
              <a:rPr lang="pt-PT" sz="1800" i="1" dirty="0" smtClean="0"/>
              <a:t> produzida pelo INAG pois a resolução da mesma informação é muito grande para ser aplicada à escala municipal.»</a:t>
            </a:r>
          </a:p>
          <a:p>
            <a:pPr marL="0" indent="0"/>
            <a:endParaRPr lang="pt-PT" sz="1800" i="1" dirty="0" smtClean="0"/>
          </a:p>
          <a:p>
            <a:pPr marL="0" indent="0"/>
            <a:r>
              <a:rPr lang="pt-PT" sz="1800" i="1" dirty="0" smtClean="0"/>
              <a:t>«Os valores têm de ser multiplicados por 2,24 de modo a ser feita a conversão.»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6A3A1-7F25-4F0E-97A0-EB1C334EC8E3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  <p:sp>
        <p:nvSpPr>
          <p:cNvPr id="5" name="Rectângulo 4"/>
          <p:cNvSpPr/>
          <p:nvPr/>
        </p:nvSpPr>
        <p:spPr>
          <a:xfrm>
            <a:off x="4355976" y="1626761"/>
            <a:ext cx="4572000" cy="49705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PT" sz="2300" dirty="0" smtClean="0">
                <a:latin typeface="+mn-lt"/>
              </a:rPr>
              <a:t>Equipa </a:t>
            </a:r>
            <a:r>
              <a:rPr lang="pt-PT" sz="2300" dirty="0" err="1" smtClean="0">
                <a:latin typeface="+mn-lt"/>
              </a:rPr>
              <a:t>Terraforma</a:t>
            </a:r>
            <a:r>
              <a:rPr lang="pt-PT" sz="2300" dirty="0" smtClean="0">
                <a:latin typeface="+mn-lt"/>
              </a:rPr>
              <a:t> </a:t>
            </a:r>
            <a:r>
              <a:rPr lang="pt-PT" sz="2300" dirty="0" smtClean="0">
                <a:latin typeface="+mn-lt"/>
              </a:rPr>
              <a:t>– </a:t>
            </a:r>
            <a:r>
              <a:rPr lang="pt-PT" sz="2300" b="1" dirty="0" err="1" smtClean="0">
                <a:latin typeface="+mn-lt"/>
              </a:rPr>
              <a:t>Factor</a:t>
            </a:r>
            <a:r>
              <a:rPr lang="pt-PT" sz="2300" b="1" dirty="0" smtClean="0">
                <a:latin typeface="+mn-lt"/>
              </a:rPr>
              <a:t> R</a:t>
            </a:r>
          </a:p>
          <a:p>
            <a:endParaRPr lang="pt-PT" dirty="0" smtClean="0"/>
          </a:p>
          <a:p>
            <a:pPr indent="19050"/>
            <a:r>
              <a:rPr lang="pt-PT" sz="1800" i="1" dirty="0" smtClean="0">
                <a:latin typeface="+mj-lt"/>
              </a:rPr>
              <a:t>«Os valores da erosividade da precipitação (R) para Portugal Continental, informação disponibilizada no </a:t>
            </a:r>
            <a:r>
              <a:rPr lang="pt-PT" sz="1800" i="1" dirty="0" err="1" smtClean="0">
                <a:latin typeface="+mj-lt"/>
              </a:rPr>
              <a:t>SNIAmb</a:t>
            </a:r>
            <a:r>
              <a:rPr lang="pt-PT" sz="1800" i="1" dirty="0" smtClean="0">
                <a:latin typeface="+mj-lt"/>
              </a:rPr>
              <a:t>/Atlas da Água, são </a:t>
            </a:r>
            <a:r>
              <a:rPr lang="pt-PT" sz="1800" b="1" i="1" dirty="0" smtClean="0">
                <a:latin typeface="+mj-lt"/>
              </a:rPr>
              <a:t>anormalmente altos</a:t>
            </a:r>
            <a:r>
              <a:rPr lang="pt-PT" sz="1800" i="1" dirty="0" smtClean="0">
                <a:latin typeface="+mj-lt"/>
              </a:rPr>
              <a:t>.»</a:t>
            </a:r>
          </a:p>
          <a:p>
            <a:pPr indent="19050"/>
            <a:endParaRPr lang="pt-PT" sz="1800" i="1" dirty="0" smtClean="0">
              <a:latin typeface="+mj-lt"/>
            </a:endParaRPr>
          </a:p>
          <a:p>
            <a:pPr indent="19050"/>
            <a:r>
              <a:rPr lang="pt-PT" sz="1800" i="1" dirty="0" smtClean="0">
                <a:latin typeface="+mj-lt"/>
              </a:rPr>
              <a:t>«O </a:t>
            </a:r>
            <a:r>
              <a:rPr lang="pt-PT" sz="1800" i="1" dirty="0" err="1" smtClean="0">
                <a:latin typeface="+mj-lt"/>
              </a:rPr>
              <a:t>factor</a:t>
            </a:r>
            <a:r>
              <a:rPr lang="pt-PT" sz="1800" i="1" dirty="0" smtClean="0">
                <a:latin typeface="+mj-lt"/>
              </a:rPr>
              <a:t> de conversão da perda do solo (A), de unidades americanas para SI, é 2,242. Ao usarmos este </a:t>
            </a:r>
            <a:r>
              <a:rPr lang="pt-PT" sz="1800" i="1" dirty="0" err="1" smtClean="0">
                <a:latin typeface="+mj-lt"/>
              </a:rPr>
              <a:t>factor</a:t>
            </a:r>
            <a:r>
              <a:rPr lang="pt-PT" sz="1800" i="1" dirty="0" smtClean="0">
                <a:latin typeface="+mj-lt"/>
              </a:rPr>
              <a:t> de conversão geral para a equação da RUSLE, convertendo as unidades da erosividade da precipitação (R) e erodibilidade do solo (K), de unidades americanas para SI, usando a erosividade de precipitação disponibilizada no </a:t>
            </a:r>
            <a:r>
              <a:rPr lang="pt-PT" sz="1800" i="1" dirty="0" err="1" smtClean="0">
                <a:latin typeface="+mj-lt"/>
              </a:rPr>
              <a:t>SNIAmb</a:t>
            </a:r>
            <a:r>
              <a:rPr lang="pt-PT" sz="1800" i="1" dirty="0" smtClean="0">
                <a:latin typeface="+mj-lt"/>
              </a:rPr>
              <a:t>, </a:t>
            </a:r>
            <a:r>
              <a:rPr lang="pt-PT" sz="1800" b="1" i="1" dirty="0" smtClean="0">
                <a:latin typeface="+mj-lt"/>
              </a:rPr>
              <a:t>estaremos a obter resultados até 10 vezes superiores ao esperados</a:t>
            </a:r>
            <a:r>
              <a:rPr lang="pt-PT" sz="1800" dirty="0" smtClean="0">
                <a:latin typeface="+mj-lt"/>
              </a:rPr>
              <a:t>.»</a:t>
            </a:r>
            <a:endParaRPr lang="pt-PT" sz="1800" i="1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787717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r>
              <a:rPr lang="pt-PT" sz="3000" dirty="0" smtClean="0"/>
              <a:t>Algumas Conclusões os </a:t>
            </a:r>
            <a:r>
              <a:rPr lang="pt-PT" sz="3000" dirty="0" err="1" smtClean="0"/>
              <a:t>Factores</a:t>
            </a:r>
            <a:endParaRPr lang="pt-PT" sz="3000" dirty="0"/>
          </a:p>
        </p:txBody>
      </p:sp>
      <p:sp>
        <p:nvSpPr>
          <p:cNvPr id="5" name="Rectângulo 4"/>
          <p:cNvSpPr/>
          <p:nvPr/>
        </p:nvSpPr>
        <p:spPr>
          <a:xfrm>
            <a:off x="467544" y="908720"/>
            <a:ext cx="741682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300" b="1" dirty="0" smtClean="0">
                <a:latin typeface="+mn-lt"/>
              </a:rPr>
              <a:t>CCDR ALGARVE </a:t>
            </a:r>
            <a:endParaRPr lang="pt-PT" sz="2300" b="1" dirty="0" smtClean="0">
              <a:latin typeface="+mn-lt"/>
            </a:endParaRPr>
          </a:p>
          <a:p>
            <a:endParaRPr lang="pt-PT" sz="2300" dirty="0" smtClean="0">
              <a:latin typeface="+mn-lt"/>
            </a:endParaRPr>
          </a:p>
          <a:p>
            <a:r>
              <a:rPr lang="pt-PT" sz="2300" dirty="0" smtClean="0">
                <a:latin typeface="+mn-lt"/>
              </a:rPr>
              <a:t>E</a:t>
            </a:r>
            <a:r>
              <a:rPr lang="pt-PT" sz="2300" dirty="0" smtClean="0">
                <a:latin typeface="+mn-lt"/>
              </a:rPr>
              <a:t>quipa RTGEO </a:t>
            </a:r>
            <a:r>
              <a:rPr lang="pt-PT" sz="2300" dirty="0" smtClean="0">
                <a:latin typeface="+mn-lt"/>
              </a:rPr>
              <a:t>– </a:t>
            </a:r>
            <a:r>
              <a:rPr lang="pt-PT" sz="2300" b="1" dirty="0" err="1" smtClean="0">
                <a:latin typeface="+mn-lt"/>
              </a:rPr>
              <a:t>Factor</a:t>
            </a:r>
            <a:r>
              <a:rPr lang="pt-PT" sz="2300" b="1" dirty="0" smtClean="0">
                <a:latin typeface="+mn-lt"/>
              </a:rPr>
              <a:t> P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6A3A1-7F25-4F0E-97A0-EB1C334EC8E3}" type="slidenum">
              <a:rPr lang="pt-PT" smtClean="0"/>
              <a:pPr>
                <a:defRPr/>
              </a:pPr>
              <a:t>8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2813</TotalTime>
  <Words>626</Words>
  <Application>Microsoft Office PowerPoint</Application>
  <PresentationFormat>Apresentação no Ecrã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DGT</vt:lpstr>
      <vt:lpstr>Comissão Nacional do Território 11ª reunião   DGT, 17-11-2017</vt:lpstr>
      <vt:lpstr>TESTES AEREHS</vt:lpstr>
      <vt:lpstr>Conclusões Gerais</vt:lpstr>
      <vt:lpstr>Conclusões Gerais</vt:lpstr>
      <vt:lpstr>Conclusões Gerais</vt:lpstr>
      <vt:lpstr>Algumas Conclusões sobre os Factores  CCDR ALGARVE </vt:lpstr>
      <vt:lpstr>Algumas Conclusões sobre os Factores  CCDR ALGARVE </vt:lpstr>
      <vt:lpstr>Algumas Conclusões os Factores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Marta Afonso</cp:lastModifiedBy>
  <cp:revision>272</cp:revision>
  <dcterms:created xsi:type="dcterms:W3CDTF">1601-01-01T00:00:00Z</dcterms:created>
  <dcterms:modified xsi:type="dcterms:W3CDTF">2017-11-14T15:27:19Z</dcterms:modified>
</cp:coreProperties>
</file>