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8" r:id="rId5"/>
    <p:sldId id="367" r:id="rId6"/>
    <p:sldId id="425" r:id="rId7"/>
    <p:sldId id="426" r:id="rId8"/>
    <p:sldId id="428" r:id="rId9"/>
    <p:sldId id="429" r:id="rId10"/>
    <p:sldId id="430" r:id="rId11"/>
    <p:sldId id="436" r:id="rId12"/>
    <p:sldId id="435" r:id="rId13"/>
    <p:sldId id="431" r:id="rId14"/>
    <p:sldId id="437" r:id="rId15"/>
    <p:sldId id="438" r:id="rId16"/>
    <p:sldId id="427" r:id="rId17"/>
  </p:sldIdLst>
  <p:sldSz cx="9144000" cy="6858000" type="screen4x3"/>
  <p:notesSz cx="6805613" cy="9944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5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Destaqu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08" autoAdjust="0"/>
  </p:normalViewPr>
  <p:slideViewPr>
    <p:cSldViewPr>
      <p:cViewPr>
        <p:scale>
          <a:sx n="100" d="100"/>
          <a:sy n="100" d="100"/>
        </p:scale>
        <p:origin x="-1860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73A27E-77F9-43C1-B25A-BF7C5B2357AE}" type="datetimeFigureOut">
              <a:rPr lang="pt-PT" smtClean="0"/>
              <a:pPr/>
              <a:t>09-11-2016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9D38AB-52AB-45C4-A764-6861C3DBC4E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B60FD8-5938-4404-8293-36465DECEAA3}" type="datetimeFigureOut">
              <a:rPr lang="pt-PT" smtClean="0"/>
              <a:pPr/>
              <a:t>09-11-2016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3537" cy="44751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78B205-2C0C-4A0C-9E5F-5C77F046496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 do título			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pt-PT"/>
              <a:t>Faça clique para editar o estilo do subtítulo do modelo global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1ACBE-FAFB-4527-9588-60D3CF7D45A0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6AE33-4266-4DB1-BFFB-EA3F20B651C3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3513" y="549275"/>
            <a:ext cx="1943100" cy="5040313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684213" y="549275"/>
            <a:ext cx="5676900" cy="5040313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0E32E7-2E25-4D7B-94D0-53DC663C7A11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6A3A1-7F25-4F0E-97A0-EB1C334EC8E3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538B4-06FC-462B-98D2-5982EB78348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684213" y="2205038"/>
            <a:ext cx="3810000" cy="3384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6613" y="2205038"/>
            <a:ext cx="3810000" cy="3384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5A46BC-96A7-4AC4-85F6-45AF365C29FD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524A0-C451-4B9F-88D1-3AE57B1F423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B28A61-3D2C-4EEE-8E12-CC8BA1BB1FA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597D4-D485-4367-BDAB-D82B488E6E09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EB7DE-998E-434C-9DAA-FD5BDB8FBADC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 smtClean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FAC6C-6532-4CFE-ADC0-4DB2EFB2531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54927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 estilo do título		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2205038"/>
            <a:ext cx="777240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F859C27-81EC-4BE3-B23B-E588D2D41FBA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  <p:sp>
        <p:nvSpPr>
          <p:cNvPr id="7" name="Rectângulo 6"/>
          <p:cNvSpPr/>
          <p:nvPr userDrawn="1"/>
        </p:nvSpPr>
        <p:spPr>
          <a:xfrm>
            <a:off x="0" y="0"/>
            <a:ext cx="9144000" cy="188913"/>
          </a:xfrm>
          <a:prstGeom prst="rect">
            <a:avLst/>
          </a:prstGeom>
          <a:solidFill>
            <a:srgbClr val="008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/>
          </a:p>
        </p:txBody>
      </p:sp>
      <p:pic>
        <p:nvPicPr>
          <p:cNvPr id="1032" name="Imagem 7" descr="Banner CNT_2_300Dpi.pn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50825" y="6083300"/>
            <a:ext cx="3600450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3456384"/>
          </a:xfrm>
        </p:spPr>
        <p:txBody>
          <a:bodyPr/>
          <a:lstStyle/>
          <a:p>
            <a:pPr eaLnBrk="1" hangingPunct="1"/>
            <a:r>
              <a:rPr lang="pt-PT" b="1" dirty="0" smtClean="0">
                <a:latin typeface="+mn-lt"/>
              </a:rPr>
              <a:t>Grupo de Trabalho REN</a:t>
            </a:r>
            <a:br>
              <a:rPr lang="pt-PT" b="1" dirty="0" smtClean="0">
                <a:latin typeface="+mn-lt"/>
              </a:rPr>
            </a:br>
            <a:r>
              <a:rPr lang="pt-PT" b="1" dirty="0" smtClean="0">
                <a:latin typeface="+mn-lt"/>
              </a:rPr>
              <a:t/>
            </a:r>
            <a:br>
              <a:rPr lang="pt-PT" b="1" dirty="0" smtClean="0">
                <a:latin typeface="+mn-lt"/>
              </a:rPr>
            </a:br>
            <a:r>
              <a:rPr lang="pt-PT" b="1" dirty="0" smtClean="0">
                <a:latin typeface="+mn-lt"/>
              </a:rPr>
              <a:t>8ª reunião </a:t>
            </a:r>
            <a:r>
              <a:rPr lang="pt-PT" sz="4000" b="1" dirty="0" smtClean="0">
                <a:latin typeface="+mn-lt"/>
              </a:rPr>
              <a:t/>
            </a:r>
            <a:br>
              <a:rPr lang="pt-PT" sz="4000" b="1" dirty="0" smtClean="0">
                <a:latin typeface="+mn-lt"/>
              </a:rPr>
            </a:br>
            <a:r>
              <a:rPr lang="pt-PT" sz="4000" b="1" dirty="0" smtClean="0">
                <a:latin typeface="+mn-lt"/>
              </a:rPr>
              <a:t/>
            </a:r>
            <a:br>
              <a:rPr lang="pt-PT" sz="4000" b="1" dirty="0" smtClean="0">
                <a:latin typeface="+mn-lt"/>
              </a:rPr>
            </a:br>
            <a:r>
              <a:rPr lang="pt-PT" sz="2400" b="1" dirty="0" smtClean="0">
                <a:latin typeface="+mn-lt"/>
              </a:rPr>
              <a:t>DGT, 10-11-2016</a:t>
            </a:r>
            <a:endParaRPr lang="pt-PT" sz="3200" b="1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51520" y="1916832"/>
            <a:ext cx="3096344" cy="4392488"/>
          </a:xfrm>
        </p:spPr>
        <p:txBody>
          <a:bodyPr/>
          <a:lstStyle/>
          <a:p>
            <a:endParaRPr lang="pt-PT" sz="700" dirty="0" smtClean="0"/>
          </a:p>
          <a:p>
            <a:pPr>
              <a:buFont typeface="Arial" pitchFamily="34" charset="0"/>
              <a:buChar char="•"/>
            </a:pPr>
            <a:r>
              <a:rPr lang="pt-PT" sz="1600" dirty="0" smtClean="0"/>
              <a:t>meios </a:t>
            </a:r>
            <a:r>
              <a:rPr lang="pt-PT" sz="1600" dirty="0" smtClean="0"/>
              <a:t>de apoio que visam clarificar e acelerar os vários processos </a:t>
            </a:r>
            <a:r>
              <a:rPr lang="pt-PT" sz="1600" dirty="0" smtClean="0"/>
              <a:t>REN</a:t>
            </a:r>
            <a:endParaRPr lang="pt-PT" sz="1600" dirty="0" smtClean="0"/>
          </a:p>
          <a:p>
            <a:pPr>
              <a:buFont typeface="Arial" pitchFamily="34" charset="0"/>
              <a:buChar char="•"/>
            </a:pPr>
            <a:r>
              <a:rPr lang="pt-PT" sz="1600" dirty="0" smtClean="0"/>
              <a:t>tramitação e elementos </a:t>
            </a:r>
            <a:r>
              <a:rPr lang="pt-PT" sz="1600" dirty="0" smtClean="0"/>
              <a:t>instrutórios exigidos para a </a:t>
            </a:r>
            <a:r>
              <a:rPr lang="pt-PT" sz="1600" dirty="0" smtClean="0"/>
              <a:t>PUB e DEP</a:t>
            </a:r>
          </a:p>
          <a:p>
            <a:pPr>
              <a:buFont typeface="Arial" pitchFamily="34" charset="0"/>
              <a:buChar char="•"/>
            </a:pPr>
            <a:r>
              <a:rPr lang="pt-PT" sz="1600" dirty="0" smtClean="0"/>
              <a:t>Processo </a:t>
            </a:r>
            <a:r>
              <a:rPr lang="pt-PT" sz="1600" dirty="0" smtClean="0"/>
              <a:t>de </a:t>
            </a:r>
            <a:r>
              <a:rPr lang="pt-PT" sz="1600" dirty="0" smtClean="0"/>
              <a:t>reintegração </a:t>
            </a:r>
            <a:r>
              <a:rPr lang="pt-PT" sz="1600" dirty="0" smtClean="0">
                <a:sym typeface="Wingdings" pitchFamily="2" charset="2"/>
              </a:rPr>
              <a:t></a:t>
            </a:r>
            <a:r>
              <a:rPr lang="pt-PT" sz="1600" dirty="0" smtClean="0"/>
              <a:t> </a:t>
            </a:r>
            <a:r>
              <a:rPr lang="pt-PT" sz="1600" dirty="0" smtClean="0"/>
              <a:t>não existem meios de apoio.</a:t>
            </a:r>
            <a:endParaRPr lang="pt-PT" sz="1600" dirty="0" smtClean="0"/>
          </a:p>
          <a:p>
            <a:pPr>
              <a:buFont typeface="Arial" pitchFamily="34" charset="0"/>
              <a:buChar char="•"/>
            </a:pPr>
            <a:r>
              <a:rPr lang="pt-PT" sz="1600" dirty="0" smtClean="0"/>
              <a:t>Objetivo 4 do GT-REN -  </a:t>
            </a:r>
            <a:r>
              <a:rPr lang="pt-PT" sz="1600" dirty="0" smtClean="0"/>
              <a:t>harmonização dos processos em termos de procedimentos, prazos, intervenientes, conteúdo documental e elementos </a:t>
            </a:r>
            <a:r>
              <a:rPr lang="pt-PT" sz="1600" dirty="0" smtClean="0"/>
              <a:t>instrutório</a:t>
            </a:r>
            <a:endParaRPr lang="pt-PT" sz="4400" dirty="0" smtClean="0"/>
          </a:p>
          <a:p>
            <a:endParaRPr lang="pt-PT" sz="4400" dirty="0"/>
          </a:p>
        </p:txBody>
      </p:sp>
      <p:sp>
        <p:nvSpPr>
          <p:cNvPr id="4" name="Marcador de Posição de Conteúdo 2"/>
          <p:cNvSpPr txBox="1">
            <a:spLocks/>
          </p:cNvSpPr>
          <p:nvPr/>
        </p:nvSpPr>
        <p:spPr bwMode="auto">
          <a:xfrm>
            <a:off x="755576" y="404664"/>
            <a:ext cx="7704856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Medida nº 224 - REN Digital do Programa </a:t>
            </a:r>
            <a:r>
              <a:rPr kumimoji="0" lang="pt-PT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Simplex</a:t>
            </a:r>
            <a:r>
              <a:rPr kumimoji="0" lang="pt-PT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+ 2016</a:t>
            </a:r>
          </a:p>
          <a:p>
            <a:pPr marL="342900" lvl="0" indent="-342900" eaLnBrk="0" hangingPunct="0">
              <a:spcBef>
                <a:spcPct val="20000"/>
              </a:spcBef>
            </a:pPr>
            <a:endParaRPr lang="pt-PT" sz="1800" b="1" kern="0" dirty="0" smtClean="0">
              <a:solidFill>
                <a:srgbClr val="008500"/>
              </a:solidFill>
              <a:latin typeface="+mn-lt"/>
            </a:endParaRPr>
          </a:p>
          <a:p>
            <a:pPr marL="342900" lvl="0" indent="-342900" eaLnBrk="0" hangingPunct="0">
              <a:spcBef>
                <a:spcPct val="20000"/>
              </a:spcBef>
            </a:pPr>
            <a:r>
              <a:rPr lang="pt-PT" sz="2000" b="1" kern="0" dirty="0" smtClean="0">
                <a:solidFill>
                  <a:srgbClr val="008500"/>
                </a:solidFill>
                <a:latin typeface="+mn-lt"/>
              </a:rPr>
              <a:t>A publicação e depósito nas CCDR</a:t>
            </a:r>
          </a:p>
          <a:p>
            <a:pPr marL="342900" lvl="0" indent="-342900" eaLnBrk="0" hangingPunct="0">
              <a:spcBef>
                <a:spcPct val="20000"/>
              </a:spcBef>
            </a:pPr>
            <a:endParaRPr kumimoji="0" lang="pt-PT" sz="1800" b="1" i="0" u="none" strike="noStrike" kern="0" cap="none" spc="0" normalizeH="0" baseline="0" noProof="0" dirty="0" smtClean="0">
              <a:ln>
                <a:noFill/>
              </a:ln>
              <a:solidFill>
                <a:srgbClr val="0085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 eaLnBrk="0" hangingPunct="0">
              <a:spcBef>
                <a:spcPct val="20000"/>
              </a:spcBef>
            </a:pPr>
            <a:endParaRPr lang="pt-PT" sz="1800" b="1" kern="0" dirty="0" smtClean="0">
              <a:solidFill>
                <a:srgbClr val="008500"/>
              </a:solidFill>
              <a:latin typeface="+mn-lt"/>
            </a:endParaRPr>
          </a:p>
          <a:p>
            <a:pPr marL="342900" lvl="0" indent="-342900" eaLnBrk="0" hangingPunct="0">
              <a:spcBef>
                <a:spcPct val="20000"/>
              </a:spcBef>
            </a:pPr>
            <a:endParaRPr kumimoji="0" lang="pt-PT" sz="2400" b="1" i="0" u="none" strike="noStrike" kern="0" cap="none" spc="0" normalizeH="0" baseline="0" noProof="0" dirty="0" smtClean="0">
              <a:ln>
                <a:noFill/>
              </a:ln>
              <a:solidFill>
                <a:srgbClr val="0085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PT" sz="1600" kern="0" dirty="0" smtClean="0"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1844824"/>
            <a:ext cx="5537200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71600" y="1772816"/>
            <a:ext cx="7272808" cy="4032448"/>
          </a:xfrm>
        </p:spPr>
        <p:txBody>
          <a:bodyPr/>
          <a:lstStyle/>
          <a:p>
            <a:endParaRPr lang="pt-PT" sz="700" dirty="0" smtClean="0"/>
          </a:p>
          <a:p>
            <a:pPr>
              <a:buFont typeface="Arial" pitchFamily="34" charset="0"/>
              <a:buChar char="•"/>
            </a:pPr>
            <a:r>
              <a:rPr lang="pt-PT" sz="1600" dirty="0" smtClean="0"/>
              <a:t>Após </a:t>
            </a:r>
            <a:r>
              <a:rPr lang="pt-PT" sz="1600" dirty="0" smtClean="0"/>
              <a:t>publicação</a:t>
            </a:r>
            <a:r>
              <a:rPr lang="pt-PT" sz="1600" dirty="0" smtClean="0"/>
              <a:t>, a CCDR envia à DGT um processo para depósito composto pelos seguintes elementos:</a:t>
            </a:r>
          </a:p>
          <a:p>
            <a:pPr lvl="1">
              <a:buFont typeface="Wingdings" pitchFamily="2" charset="2"/>
              <a:buChar char="Ø"/>
            </a:pPr>
            <a:r>
              <a:rPr lang="pt-PT" sz="1600" dirty="0" smtClean="0"/>
              <a:t>Ofício</a:t>
            </a:r>
            <a:r>
              <a:rPr lang="pt-PT" sz="1600" dirty="0" smtClean="0"/>
              <a:t>;</a:t>
            </a:r>
          </a:p>
          <a:p>
            <a:pPr lvl="1">
              <a:buFont typeface="Wingdings" pitchFamily="2" charset="2"/>
              <a:buChar char="Ø"/>
            </a:pPr>
            <a:r>
              <a:rPr lang="pt-PT" sz="1600" dirty="0" smtClean="0"/>
              <a:t>Cópia </a:t>
            </a:r>
            <a:r>
              <a:rPr lang="pt-PT" sz="1600" dirty="0" smtClean="0"/>
              <a:t>do diploma de publicação (opcional);</a:t>
            </a:r>
          </a:p>
          <a:p>
            <a:pPr lvl="1">
              <a:buFont typeface="Wingdings" pitchFamily="2" charset="2"/>
              <a:buChar char="Ø"/>
            </a:pPr>
            <a:r>
              <a:rPr lang="pt-PT" sz="1600" dirty="0" smtClean="0"/>
              <a:t>Memória </a:t>
            </a:r>
            <a:r>
              <a:rPr lang="pt-PT" sz="1600" dirty="0" smtClean="0"/>
              <a:t>descritiva (opcional);</a:t>
            </a:r>
          </a:p>
          <a:p>
            <a:pPr lvl="1">
              <a:buFont typeface="Wingdings" pitchFamily="2" charset="2"/>
              <a:buChar char="Ø"/>
            </a:pPr>
            <a:r>
              <a:rPr lang="pt-PT" sz="1600" dirty="0" smtClean="0"/>
              <a:t>Peças </a:t>
            </a:r>
            <a:r>
              <a:rPr lang="pt-PT" sz="1600" dirty="0" smtClean="0"/>
              <a:t>gráficas com carimbo da CCDR;</a:t>
            </a:r>
          </a:p>
          <a:p>
            <a:pPr lvl="1">
              <a:buFont typeface="Wingdings" pitchFamily="2" charset="2"/>
              <a:buChar char="Ø"/>
            </a:pPr>
            <a:r>
              <a:rPr lang="pt-PT" sz="1600" dirty="0" smtClean="0"/>
              <a:t>Quadro </a:t>
            </a:r>
            <a:r>
              <a:rPr lang="pt-PT" sz="1600" dirty="0" smtClean="0"/>
              <a:t>de exclusões (opcional)</a:t>
            </a:r>
          </a:p>
          <a:p>
            <a:pPr lvl="1">
              <a:buFont typeface="Wingdings" pitchFamily="2" charset="2"/>
              <a:buChar char="Ø"/>
            </a:pPr>
            <a:r>
              <a:rPr lang="pt-PT" sz="1600" dirty="0" smtClean="0"/>
              <a:t>CD </a:t>
            </a:r>
            <a:r>
              <a:rPr lang="pt-PT" sz="1600" dirty="0" smtClean="0"/>
              <a:t>contendo no mínimo as peças gráficas publicadas.</a:t>
            </a:r>
          </a:p>
          <a:p>
            <a:pPr>
              <a:buFont typeface="Arial" pitchFamily="34" charset="0"/>
              <a:buChar char="•"/>
            </a:pPr>
            <a:r>
              <a:rPr lang="pt-PT" sz="1600" dirty="0" smtClean="0"/>
              <a:t>DGT atribuí nº </a:t>
            </a:r>
            <a:r>
              <a:rPr lang="pt-PT" sz="1600" dirty="0" smtClean="0"/>
              <a:t>de </a:t>
            </a:r>
            <a:r>
              <a:rPr lang="pt-PT" sz="1600" dirty="0" smtClean="0"/>
              <a:t>depósito, carimba carta da REN, copia CD e arquiva processo</a:t>
            </a:r>
            <a:endParaRPr lang="pt-PT" sz="1600" dirty="0" smtClean="0"/>
          </a:p>
          <a:p>
            <a:pPr>
              <a:buFont typeface="Arial" pitchFamily="34" charset="0"/>
              <a:buChar char="•"/>
            </a:pPr>
            <a:r>
              <a:rPr lang="pt-PT" sz="1600" dirty="0" smtClean="0"/>
              <a:t>Disponibilização do </a:t>
            </a:r>
            <a:r>
              <a:rPr lang="pt-PT" sz="1600" dirty="0" err="1" smtClean="0"/>
              <a:t>pdf</a:t>
            </a:r>
            <a:r>
              <a:rPr lang="pt-PT" sz="1600" dirty="0" smtClean="0"/>
              <a:t> da carta da REN no site da CNREN e CNT</a:t>
            </a:r>
          </a:p>
          <a:p>
            <a:pPr>
              <a:buFont typeface="Arial" pitchFamily="34" charset="0"/>
              <a:buChar char="•"/>
            </a:pPr>
            <a:r>
              <a:rPr lang="pt-PT" sz="1600" dirty="0" smtClean="0"/>
              <a:t>Atualização </a:t>
            </a:r>
            <a:r>
              <a:rPr lang="pt-PT" sz="1600" dirty="0" smtClean="0"/>
              <a:t>diária da base de dados do </a:t>
            </a:r>
            <a:r>
              <a:rPr lang="pt-PT" sz="1600" dirty="0" smtClean="0"/>
              <a:t>SIOT </a:t>
            </a:r>
            <a:r>
              <a:rPr lang="pt-PT" sz="1600" dirty="0" smtClean="0">
                <a:sym typeface="Wingdings" pitchFamily="2" charset="2"/>
              </a:rPr>
              <a:t> SRUP</a:t>
            </a:r>
            <a:endParaRPr lang="pt-PT" sz="1600" dirty="0" smtClean="0"/>
          </a:p>
          <a:p>
            <a:pPr>
              <a:buFont typeface="Arial" pitchFamily="34" charset="0"/>
              <a:buChar char="•"/>
            </a:pPr>
            <a:r>
              <a:rPr lang="pt-PT" sz="1600" dirty="0" smtClean="0"/>
              <a:t>inicio da disponibilização </a:t>
            </a:r>
            <a:r>
              <a:rPr lang="pt-PT" sz="1600" dirty="0" smtClean="0"/>
              <a:t>das cartas da REN em vigor no site do SNIT.</a:t>
            </a:r>
          </a:p>
          <a:p>
            <a:endParaRPr lang="pt-PT" sz="4400" dirty="0"/>
          </a:p>
        </p:txBody>
      </p:sp>
      <p:sp>
        <p:nvSpPr>
          <p:cNvPr id="4" name="Marcador de Posição de Conteúdo 2"/>
          <p:cNvSpPr txBox="1">
            <a:spLocks/>
          </p:cNvSpPr>
          <p:nvPr/>
        </p:nvSpPr>
        <p:spPr bwMode="auto">
          <a:xfrm>
            <a:off x="755576" y="404664"/>
            <a:ext cx="7704856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Medida nº 224 - REN Digital do Programa </a:t>
            </a:r>
            <a:r>
              <a:rPr kumimoji="0" lang="pt-PT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Simplex</a:t>
            </a:r>
            <a:r>
              <a:rPr kumimoji="0" lang="pt-PT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+ 2016</a:t>
            </a:r>
          </a:p>
          <a:p>
            <a:pPr marL="342900" lvl="0" indent="-342900" eaLnBrk="0" hangingPunct="0">
              <a:spcBef>
                <a:spcPct val="20000"/>
              </a:spcBef>
            </a:pPr>
            <a:endParaRPr lang="pt-PT" b="1" kern="0" dirty="0" smtClean="0">
              <a:latin typeface="+mn-lt"/>
            </a:endParaRPr>
          </a:p>
          <a:p>
            <a:pPr marL="342900" lvl="0" indent="-342900" eaLnBrk="0" hangingPunct="0">
              <a:spcBef>
                <a:spcPct val="20000"/>
              </a:spcBef>
            </a:pPr>
            <a:r>
              <a:rPr lang="pt-PT" sz="2000" b="1" kern="0" dirty="0" smtClean="0">
                <a:solidFill>
                  <a:srgbClr val="008500"/>
                </a:solidFill>
                <a:latin typeface="+mn-lt"/>
              </a:rPr>
              <a:t>O depósito na DGT</a:t>
            </a:r>
          </a:p>
          <a:p>
            <a:pPr marL="342900" lvl="0" indent="-342900" eaLnBrk="0" hangingPunct="0">
              <a:spcBef>
                <a:spcPct val="20000"/>
              </a:spcBef>
            </a:pPr>
            <a:endParaRPr kumimoji="0" lang="pt-PT" sz="1800" b="1" i="0" u="none" strike="noStrike" kern="0" cap="none" spc="0" normalizeH="0" baseline="0" noProof="0" dirty="0" smtClean="0">
              <a:ln>
                <a:noFill/>
              </a:ln>
              <a:solidFill>
                <a:srgbClr val="0085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 eaLnBrk="0" hangingPunct="0">
              <a:spcBef>
                <a:spcPct val="20000"/>
              </a:spcBef>
            </a:pPr>
            <a:endParaRPr lang="pt-PT" sz="1800" b="1" kern="0" dirty="0" smtClean="0">
              <a:solidFill>
                <a:srgbClr val="008500"/>
              </a:solidFill>
              <a:latin typeface="+mn-lt"/>
            </a:endParaRPr>
          </a:p>
          <a:p>
            <a:pPr marL="342900" lvl="0" indent="-342900" eaLnBrk="0" hangingPunct="0">
              <a:spcBef>
                <a:spcPct val="20000"/>
              </a:spcBef>
            </a:pPr>
            <a:endParaRPr kumimoji="0" lang="pt-PT" sz="2400" b="1" i="0" u="none" strike="noStrike" kern="0" cap="none" spc="0" normalizeH="0" baseline="0" noProof="0" dirty="0" smtClean="0">
              <a:ln>
                <a:noFill/>
              </a:ln>
              <a:solidFill>
                <a:srgbClr val="0085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PT" sz="1600" kern="0" dirty="0" smtClean="0"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51520" y="1700808"/>
            <a:ext cx="3888432" cy="3528392"/>
          </a:xfrm>
        </p:spPr>
        <p:txBody>
          <a:bodyPr/>
          <a:lstStyle/>
          <a:p>
            <a:endParaRPr lang="pt-PT" sz="1600" dirty="0" smtClean="0"/>
          </a:p>
          <a:p>
            <a:pPr>
              <a:buFont typeface="Arial" pitchFamily="34" charset="0"/>
              <a:buChar char="•"/>
            </a:pPr>
            <a:r>
              <a:rPr lang="pt-PT" sz="1600" dirty="0" smtClean="0"/>
              <a:t>procedimentos e modelos de instrução de processos diferentes entre as </a:t>
            </a:r>
            <a:r>
              <a:rPr lang="pt-PT" sz="1600" dirty="0" smtClean="0"/>
              <a:t>CCDR</a:t>
            </a:r>
          </a:p>
          <a:p>
            <a:pPr>
              <a:buFont typeface="Arial" pitchFamily="34" charset="0"/>
              <a:buChar char="•"/>
            </a:pPr>
            <a:r>
              <a:rPr lang="pt-PT" sz="1600" dirty="0" smtClean="0"/>
              <a:t>morosidade </a:t>
            </a:r>
            <a:r>
              <a:rPr lang="pt-PT" sz="1600" dirty="0" smtClean="0"/>
              <a:t>no </a:t>
            </a:r>
            <a:r>
              <a:rPr lang="pt-PT" sz="1600" dirty="0" smtClean="0"/>
              <a:t>DEP da </a:t>
            </a:r>
            <a:r>
              <a:rPr lang="pt-PT" sz="1600" dirty="0" smtClean="0"/>
              <a:t>informação </a:t>
            </a:r>
            <a:r>
              <a:rPr lang="pt-PT" sz="1600" dirty="0" smtClean="0"/>
              <a:t>publicada</a:t>
            </a:r>
          </a:p>
          <a:p>
            <a:pPr>
              <a:buFont typeface="Arial" pitchFamily="34" charset="0"/>
              <a:buChar char="•"/>
            </a:pPr>
            <a:r>
              <a:rPr lang="pt-PT" sz="1600" dirty="0" smtClean="0"/>
              <a:t>ausência </a:t>
            </a:r>
            <a:r>
              <a:rPr lang="pt-PT" sz="1600" dirty="0" smtClean="0"/>
              <a:t>de envio de elementos para </a:t>
            </a:r>
            <a:r>
              <a:rPr lang="pt-PT" sz="1600" dirty="0" smtClean="0"/>
              <a:t>depósito</a:t>
            </a:r>
          </a:p>
          <a:p>
            <a:pPr>
              <a:buFont typeface="Arial" pitchFamily="34" charset="0"/>
              <a:buChar char="•"/>
            </a:pPr>
            <a:r>
              <a:rPr lang="pt-PT" sz="1600" dirty="0" smtClean="0"/>
              <a:t>fraca </a:t>
            </a:r>
            <a:r>
              <a:rPr lang="pt-PT" sz="1600" dirty="0" smtClean="0"/>
              <a:t>legibilidade das peças gráficas </a:t>
            </a:r>
            <a:r>
              <a:rPr lang="pt-PT" sz="1600" dirty="0" smtClean="0"/>
              <a:t>publicadas</a:t>
            </a:r>
          </a:p>
          <a:p>
            <a:pPr>
              <a:buFont typeface="Arial" pitchFamily="34" charset="0"/>
              <a:buChar char="•"/>
            </a:pPr>
            <a:r>
              <a:rPr lang="pt-PT" sz="1600" dirty="0" smtClean="0"/>
              <a:t>diversidade </a:t>
            </a:r>
            <a:r>
              <a:rPr lang="pt-PT" sz="1600" dirty="0" smtClean="0"/>
              <a:t>de suportes e formatos </a:t>
            </a:r>
            <a:r>
              <a:rPr lang="pt-PT" sz="1600" dirty="0" smtClean="0"/>
              <a:t>utilizados</a:t>
            </a:r>
          </a:p>
          <a:p>
            <a:pPr>
              <a:buFont typeface="Arial" pitchFamily="34" charset="0"/>
              <a:buChar char="•"/>
            </a:pPr>
            <a:r>
              <a:rPr lang="pt-PT" sz="1600" dirty="0" smtClean="0"/>
              <a:t>ausência </a:t>
            </a:r>
            <a:r>
              <a:rPr lang="pt-PT" sz="1600" dirty="0" smtClean="0"/>
              <a:t>de </a:t>
            </a:r>
            <a:r>
              <a:rPr lang="pt-PT" sz="1600" dirty="0" err="1" smtClean="0"/>
              <a:t>metadados</a:t>
            </a:r>
            <a:endParaRPr lang="pt-PT" sz="1600" dirty="0" smtClean="0"/>
          </a:p>
          <a:p>
            <a:pPr>
              <a:buFont typeface="Arial" pitchFamily="34" charset="0"/>
              <a:buChar char="•"/>
            </a:pPr>
            <a:r>
              <a:rPr lang="pt-PT" sz="1600" dirty="0" smtClean="0"/>
              <a:t>elevado </a:t>
            </a:r>
            <a:r>
              <a:rPr lang="pt-PT" sz="1600" dirty="0" smtClean="0"/>
              <a:t>consumo de tempo e </a:t>
            </a:r>
            <a:r>
              <a:rPr lang="pt-PT" sz="1600" dirty="0" smtClean="0"/>
              <a:t>recursos</a:t>
            </a:r>
            <a:endParaRPr lang="pt-PT" sz="1600" dirty="0"/>
          </a:p>
        </p:txBody>
      </p:sp>
      <p:sp>
        <p:nvSpPr>
          <p:cNvPr id="4" name="Marcador de Posição de Conteúdo 2"/>
          <p:cNvSpPr txBox="1">
            <a:spLocks/>
          </p:cNvSpPr>
          <p:nvPr/>
        </p:nvSpPr>
        <p:spPr bwMode="auto">
          <a:xfrm>
            <a:off x="755576" y="404664"/>
            <a:ext cx="7704856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Medida nº 224 - REN Digital do Programa </a:t>
            </a:r>
            <a:r>
              <a:rPr kumimoji="0" lang="pt-PT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Simplex</a:t>
            </a:r>
            <a:r>
              <a:rPr kumimoji="0" lang="pt-PT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+ 2016</a:t>
            </a:r>
          </a:p>
          <a:p>
            <a:pPr marL="342900" lvl="0" indent="-342900" eaLnBrk="0" hangingPunct="0">
              <a:spcBef>
                <a:spcPct val="20000"/>
              </a:spcBef>
            </a:pPr>
            <a:endParaRPr lang="pt-PT" b="1" kern="0" dirty="0" smtClean="0">
              <a:latin typeface="+mn-lt"/>
            </a:endParaRPr>
          </a:p>
          <a:p>
            <a:pPr marL="342900" lvl="0" indent="-342900" eaLnBrk="0" hangingPunct="0">
              <a:spcBef>
                <a:spcPct val="20000"/>
              </a:spcBef>
            </a:pPr>
            <a:r>
              <a:rPr lang="pt-PT" sz="2000" b="1" kern="0" dirty="0" smtClean="0">
                <a:solidFill>
                  <a:srgbClr val="008500"/>
                </a:solidFill>
                <a:latin typeface="+mn-lt"/>
              </a:rPr>
              <a:t>Situação atual</a:t>
            </a:r>
            <a:endParaRPr lang="pt-PT" sz="1800" b="1" kern="0" dirty="0" smtClean="0">
              <a:solidFill>
                <a:srgbClr val="008500"/>
              </a:solidFill>
              <a:latin typeface="+mj-lt"/>
            </a:endParaRPr>
          </a:p>
          <a:p>
            <a:pPr marL="342900" lvl="0" indent="-342900" eaLnBrk="0" hangingPunct="0">
              <a:spcBef>
                <a:spcPct val="20000"/>
              </a:spcBef>
            </a:pPr>
            <a:endParaRPr lang="pt-PT" sz="1800" b="1" kern="0" dirty="0" smtClean="0">
              <a:solidFill>
                <a:srgbClr val="008500"/>
              </a:solidFill>
              <a:latin typeface="+mn-lt"/>
            </a:endParaRPr>
          </a:p>
          <a:p>
            <a:pPr marL="342900" lvl="0" indent="-342900" eaLnBrk="0" hangingPunct="0">
              <a:spcBef>
                <a:spcPct val="20000"/>
              </a:spcBef>
            </a:pPr>
            <a:endParaRPr lang="pt-PT" sz="1800" b="1" kern="0" dirty="0" smtClean="0">
              <a:solidFill>
                <a:srgbClr val="008500"/>
              </a:solidFill>
              <a:latin typeface="+mn-lt"/>
            </a:endParaRPr>
          </a:p>
          <a:p>
            <a:pPr marL="342900" lvl="0" indent="-342900" eaLnBrk="0" hangingPunct="0">
              <a:spcBef>
                <a:spcPct val="20000"/>
              </a:spcBef>
            </a:pPr>
            <a:endParaRPr lang="pt-PT" sz="1800" b="1" kern="0" dirty="0" smtClean="0">
              <a:solidFill>
                <a:srgbClr val="008500"/>
              </a:solidFill>
              <a:latin typeface="+mn-lt"/>
            </a:endParaRPr>
          </a:p>
          <a:p>
            <a:pPr marL="342900" lvl="0" indent="-342900" eaLnBrk="0" hangingPunct="0">
              <a:spcBef>
                <a:spcPct val="20000"/>
              </a:spcBef>
            </a:pPr>
            <a:endParaRPr lang="pt-PT" sz="1800" b="1" kern="0" dirty="0" smtClean="0">
              <a:solidFill>
                <a:srgbClr val="008500"/>
              </a:solidFill>
              <a:latin typeface="+mn-lt"/>
            </a:endParaRPr>
          </a:p>
          <a:p>
            <a:pPr marL="342900" lvl="0" indent="-342900" eaLnBrk="0" hangingPunct="0">
              <a:spcBef>
                <a:spcPct val="20000"/>
              </a:spcBef>
            </a:pPr>
            <a:endParaRPr lang="pt-PT" sz="1800" b="1" kern="0" dirty="0" smtClean="0">
              <a:solidFill>
                <a:srgbClr val="008500"/>
              </a:solidFill>
              <a:latin typeface="+mn-lt"/>
            </a:endParaRPr>
          </a:p>
          <a:p>
            <a:pPr marL="342900" lvl="0" indent="-342900" eaLnBrk="0" hangingPunct="0">
              <a:spcBef>
                <a:spcPct val="20000"/>
              </a:spcBef>
            </a:pPr>
            <a:endParaRPr lang="pt-PT" sz="1800" b="1" kern="0" dirty="0" smtClean="0">
              <a:solidFill>
                <a:srgbClr val="008500"/>
              </a:solidFill>
              <a:latin typeface="+mn-lt"/>
            </a:endParaRPr>
          </a:p>
          <a:p>
            <a:pPr marL="342900" lvl="0" indent="-342900" eaLnBrk="0" hangingPunct="0">
              <a:spcBef>
                <a:spcPct val="20000"/>
              </a:spcBef>
            </a:pPr>
            <a:endParaRPr lang="pt-PT" sz="1800" b="1" kern="0" dirty="0" smtClean="0">
              <a:solidFill>
                <a:srgbClr val="008500"/>
              </a:solidFill>
              <a:latin typeface="+mn-lt"/>
            </a:endParaRPr>
          </a:p>
          <a:p>
            <a:pPr marL="342900" lvl="0" indent="-342900" eaLnBrk="0" hangingPunct="0">
              <a:spcBef>
                <a:spcPct val="20000"/>
              </a:spcBef>
            </a:pPr>
            <a:endParaRPr lang="pt-PT" sz="1800" b="1" kern="0" dirty="0" smtClean="0">
              <a:solidFill>
                <a:srgbClr val="008500"/>
              </a:solidFill>
              <a:latin typeface="+mn-lt"/>
            </a:endParaRPr>
          </a:p>
          <a:p>
            <a:pPr marL="342900" lvl="0" indent="-342900" eaLnBrk="0" hangingPunct="0">
              <a:spcBef>
                <a:spcPct val="20000"/>
              </a:spcBef>
            </a:pPr>
            <a:endParaRPr lang="pt-PT" sz="2000" b="1" kern="0" dirty="0" smtClean="0">
              <a:solidFill>
                <a:srgbClr val="008500"/>
              </a:solidFill>
              <a:latin typeface="+mn-lt"/>
            </a:endParaRPr>
          </a:p>
          <a:p>
            <a:pPr marL="342900" lvl="0" indent="-342900" eaLnBrk="0" hangingPunct="0">
              <a:spcBef>
                <a:spcPct val="20000"/>
              </a:spcBef>
            </a:pPr>
            <a:endParaRPr kumimoji="0" lang="pt-PT" sz="1800" b="1" i="0" u="none" strike="noStrike" kern="0" cap="none" spc="0" normalizeH="0" baseline="0" noProof="0" dirty="0" smtClean="0">
              <a:ln>
                <a:noFill/>
              </a:ln>
              <a:solidFill>
                <a:srgbClr val="0085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 eaLnBrk="0" hangingPunct="0">
              <a:spcBef>
                <a:spcPct val="20000"/>
              </a:spcBef>
            </a:pPr>
            <a:endParaRPr lang="pt-PT" sz="1800" b="1" kern="0" dirty="0" smtClean="0">
              <a:solidFill>
                <a:srgbClr val="008500"/>
              </a:solidFill>
              <a:latin typeface="+mn-lt"/>
            </a:endParaRPr>
          </a:p>
          <a:p>
            <a:pPr marL="342900" lvl="0" indent="-342900" eaLnBrk="0" hangingPunct="0">
              <a:spcBef>
                <a:spcPct val="20000"/>
              </a:spcBef>
            </a:pPr>
            <a:endParaRPr kumimoji="0" lang="pt-PT" sz="2400" b="1" i="0" u="none" strike="noStrike" kern="0" cap="none" spc="0" normalizeH="0" baseline="0" noProof="0" dirty="0" smtClean="0">
              <a:ln>
                <a:noFill/>
              </a:ln>
              <a:solidFill>
                <a:srgbClr val="0085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PT" sz="1600" kern="0" dirty="0" smtClean="0"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ângulo 5"/>
          <p:cNvSpPr/>
          <p:nvPr/>
        </p:nvSpPr>
        <p:spPr>
          <a:xfrm>
            <a:off x="4932040" y="1887335"/>
            <a:ext cx="206723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1400" b="1" dirty="0" smtClean="0">
                <a:latin typeface="+mj-lt"/>
              </a:rPr>
              <a:t>Programa </a:t>
            </a:r>
            <a:r>
              <a:rPr lang="pt-PT" sz="1400" b="1" dirty="0" err="1" smtClean="0">
                <a:latin typeface="+mj-lt"/>
              </a:rPr>
              <a:t>Simplex</a:t>
            </a:r>
            <a:r>
              <a:rPr lang="pt-PT" sz="1400" b="1" dirty="0" smtClean="0">
                <a:latin typeface="+mj-lt"/>
              </a:rPr>
              <a:t>+ 2016 </a:t>
            </a:r>
            <a:endParaRPr lang="pt-PT" sz="1400" b="1" dirty="0">
              <a:latin typeface="+mj-lt"/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4932040" y="2319383"/>
            <a:ext cx="29523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800" dirty="0" smtClean="0">
                <a:latin typeface="+mj-lt"/>
              </a:rPr>
              <a:t>PUB e DEP </a:t>
            </a:r>
            <a:r>
              <a:rPr lang="pt-PT" sz="1800" dirty="0" smtClean="0">
                <a:latin typeface="+mj-lt"/>
              </a:rPr>
              <a:t>da REN </a:t>
            </a:r>
            <a:r>
              <a:rPr lang="pt-PT" sz="1800" dirty="0" smtClean="0">
                <a:latin typeface="+mj-lt"/>
              </a:rPr>
              <a:t>através </a:t>
            </a:r>
            <a:r>
              <a:rPr lang="pt-PT" sz="1800" dirty="0" smtClean="0">
                <a:latin typeface="+mj-lt"/>
              </a:rPr>
              <a:t>da plataforma de submissão eletrónica SSAIGT, </a:t>
            </a:r>
            <a:r>
              <a:rPr lang="pt-PT" sz="1800" dirty="0" smtClean="0">
                <a:latin typeface="+mj-lt"/>
              </a:rPr>
              <a:t>(Portaria </a:t>
            </a:r>
            <a:r>
              <a:rPr lang="pt-PT" sz="1800" dirty="0" smtClean="0">
                <a:latin typeface="+mj-lt"/>
              </a:rPr>
              <a:t>n.º 245/2011, de </a:t>
            </a:r>
            <a:r>
              <a:rPr lang="pt-PT" sz="1800" dirty="0" smtClean="0">
                <a:latin typeface="+mj-lt"/>
              </a:rPr>
              <a:t>22-06)</a:t>
            </a:r>
            <a:endParaRPr lang="pt-PT" sz="1800" dirty="0">
              <a:latin typeface="+mj-lt"/>
            </a:endParaRP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1628800"/>
            <a:ext cx="720080" cy="546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Marcador de Posição de Conteúdo 2"/>
          <p:cNvSpPr txBox="1">
            <a:spLocks/>
          </p:cNvSpPr>
          <p:nvPr/>
        </p:nvSpPr>
        <p:spPr bwMode="auto">
          <a:xfrm>
            <a:off x="4644008" y="4293096"/>
            <a:ext cx="3960440" cy="223224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PT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Adequação da plataforma à nova função</a:t>
            </a:r>
          </a:p>
          <a:p>
            <a:pPr marL="800100" lvl="1" indent="-342900" eaLnBrk="0" hangingPunct="0">
              <a:spcBef>
                <a:spcPct val="20000"/>
              </a:spcBef>
              <a:buFont typeface="+mj-lt"/>
              <a:buAutoNum type="arabicPeriod"/>
            </a:pPr>
            <a:r>
              <a:rPr lang="pt-PT" sz="1600" kern="0" dirty="0" smtClean="0">
                <a:latin typeface="+mn-lt"/>
              </a:rPr>
              <a:t>Formulários</a:t>
            </a:r>
            <a:endParaRPr lang="pt-PT" sz="1600" kern="0" dirty="0" smtClean="0">
              <a:latin typeface="+mn-lt"/>
            </a:endParaRPr>
          </a:p>
          <a:p>
            <a:pPr marL="800100" lvl="1" indent="-342900" eaLnBrk="0" hangingPunct="0">
              <a:spcBef>
                <a:spcPct val="20000"/>
              </a:spcBef>
              <a:buFont typeface="+mj-lt"/>
              <a:buAutoNum type="arabicPeriod"/>
            </a:pPr>
            <a:r>
              <a:rPr lang="pt-PT" sz="1600" kern="0" dirty="0" smtClean="0">
                <a:latin typeface="+mn-lt"/>
              </a:rPr>
              <a:t>Elementos </a:t>
            </a:r>
            <a:r>
              <a:rPr lang="pt-PT" sz="1600" kern="0" dirty="0" smtClean="0">
                <a:latin typeface="+mn-lt"/>
              </a:rPr>
              <a:t>instrutórios</a:t>
            </a:r>
          </a:p>
          <a:p>
            <a:pPr marL="800100" lvl="1" indent="-342900" eaLnBrk="0" hangingPunct="0">
              <a:spcBef>
                <a:spcPct val="20000"/>
              </a:spcBef>
              <a:buFont typeface="+mj-lt"/>
              <a:buAutoNum type="arabicPeriod"/>
            </a:pPr>
            <a:r>
              <a:rPr lang="pt-PT" sz="1600" kern="0" dirty="0" smtClean="0">
                <a:latin typeface="+mn-lt"/>
              </a:rPr>
              <a:t>Ficha </a:t>
            </a:r>
            <a:r>
              <a:rPr lang="pt-PT" sz="1600" kern="0" dirty="0" smtClean="0">
                <a:latin typeface="+mn-lt"/>
              </a:rPr>
              <a:t>de </a:t>
            </a:r>
            <a:r>
              <a:rPr lang="pt-PT" sz="1600" kern="0" dirty="0" err="1" smtClean="0">
                <a:latin typeface="+mn-lt"/>
              </a:rPr>
              <a:t>metadados</a:t>
            </a:r>
            <a:endParaRPr lang="pt-PT" sz="1600" kern="0" dirty="0" smtClean="0"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PT" sz="1600" kern="0" dirty="0" smtClean="0">
                <a:latin typeface="+mn-lt"/>
              </a:rPr>
              <a:t>Alterações legislativas</a:t>
            </a:r>
          </a:p>
          <a:p>
            <a:pPr marL="800100" lvl="1" indent="-342900" eaLnBrk="0" hangingPunct="0">
              <a:spcBef>
                <a:spcPct val="20000"/>
              </a:spcBef>
              <a:buFont typeface="+mj-lt"/>
              <a:buAutoNum type="arabicPeriod"/>
            </a:pPr>
            <a:r>
              <a:rPr kumimoji="0" lang="pt-PT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RJREN</a:t>
            </a:r>
          </a:p>
          <a:p>
            <a:pPr marL="800100" lvl="1" indent="-342900" eaLnBrk="0" hangingPunct="0">
              <a:spcBef>
                <a:spcPct val="20000"/>
              </a:spcBef>
              <a:buFont typeface="+mj-lt"/>
              <a:buAutoNum type="arabicPeriod"/>
            </a:pPr>
            <a:r>
              <a:rPr lang="pt-PT" sz="1600" kern="0" dirty="0" smtClean="0">
                <a:latin typeface="+mn-lt"/>
              </a:rPr>
              <a:t>Portaria 245/2011, 22-06</a:t>
            </a:r>
            <a:endParaRPr kumimoji="0" lang="pt-PT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PT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Rectângulo 11"/>
          <p:cNvSpPr/>
          <p:nvPr/>
        </p:nvSpPr>
        <p:spPr>
          <a:xfrm>
            <a:off x="5724128" y="3789040"/>
            <a:ext cx="9236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eaLnBrk="0" hangingPunct="0">
              <a:spcBef>
                <a:spcPct val="20000"/>
              </a:spcBef>
            </a:pPr>
            <a:r>
              <a:rPr lang="pt-PT" sz="2000" b="1" kern="0" dirty="0" smtClean="0">
                <a:solidFill>
                  <a:srgbClr val="008500"/>
                </a:solidFill>
                <a:latin typeface="+mj-lt"/>
              </a:rPr>
              <a:t>Como?</a:t>
            </a:r>
            <a:endParaRPr lang="pt-PT" sz="2000" b="1" kern="0" dirty="0" smtClean="0">
              <a:solidFill>
                <a:srgbClr val="008500"/>
              </a:solidFill>
              <a:latin typeface="+mj-lt"/>
            </a:endParaRPr>
          </a:p>
        </p:txBody>
      </p:sp>
      <p:sp>
        <p:nvSpPr>
          <p:cNvPr id="13" name="Rectângulo 12"/>
          <p:cNvSpPr/>
          <p:nvPr/>
        </p:nvSpPr>
        <p:spPr>
          <a:xfrm>
            <a:off x="4572000" y="1052736"/>
            <a:ext cx="41044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000" b="1" kern="0" dirty="0" smtClean="0">
                <a:solidFill>
                  <a:srgbClr val="008500"/>
                </a:solidFill>
                <a:latin typeface="+mj-lt"/>
              </a:rPr>
              <a:t>O que se pretende para o Futuro?</a:t>
            </a:r>
            <a:endParaRPr lang="pt-PT" sz="2000" dirty="0">
              <a:latin typeface="+mj-lt"/>
            </a:endParaRPr>
          </a:p>
        </p:txBody>
      </p:sp>
      <p:cxnSp>
        <p:nvCxnSpPr>
          <p:cNvPr id="17" name="Conexão recta 16"/>
          <p:cNvCxnSpPr/>
          <p:nvPr/>
        </p:nvCxnSpPr>
        <p:spPr>
          <a:xfrm>
            <a:off x="4211960" y="1124744"/>
            <a:ext cx="0" cy="4752528"/>
          </a:xfrm>
          <a:prstGeom prst="line">
            <a:avLst/>
          </a:prstGeom>
          <a:ln w="28575">
            <a:solidFill>
              <a:srgbClr val="0085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71600" y="1772816"/>
            <a:ext cx="7772400" cy="3384550"/>
          </a:xfrm>
        </p:spPr>
        <p:txBody>
          <a:bodyPr/>
          <a:lstStyle/>
          <a:p>
            <a:r>
              <a:rPr lang="pt-PT" sz="3000" dirty="0" smtClean="0"/>
              <a:t>6. Modelo de Dados</a:t>
            </a:r>
          </a:p>
          <a:p>
            <a:endParaRPr lang="pt-PT" sz="4400" dirty="0" smtClean="0"/>
          </a:p>
          <a:p>
            <a:endParaRPr lang="pt-PT" sz="4400" dirty="0" smtClean="0"/>
          </a:p>
          <a:p>
            <a:endParaRPr lang="pt-PT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Agenda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71600" y="1772816"/>
            <a:ext cx="7772400" cy="3600400"/>
          </a:xfrm>
        </p:spPr>
        <p:txBody>
          <a:bodyPr/>
          <a:lstStyle/>
          <a:p>
            <a:r>
              <a:rPr lang="pt-PT" sz="2500" dirty="0" smtClean="0"/>
              <a:t>1 -  Informações </a:t>
            </a:r>
          </a:p>
          <a:p>
            <a:r>
              <a:rPr lang="pt-PT" sz="2500" dirty="0" smtClean="0"/>
              <a:t>2 – Áreas de Instabilidade de Vertentes </a:t>
            </a:r>
          </a:p>
          <a:p>
            <a:r>
              <a:rPr lang="pt-PT" sz="2500" dirty="0" smtClean="0"/>
              <a:t>3 – Nota técnica de apoio à delimitação das Áreas de Proteção do Litoral</a:t>
            </a:r>
          </a:p>
          <a:p>
            <a:r>
              <a:rPr lang="pt-PT" sz="2500" dirty="0" smtClean="0"/>
              <a:t>4 – Delimitação das tipologias – Dunas Costeiras e Dunas fósseis</a:t>
            </a:r>
          </a:p>
          <a:p>
            <a:r>
              <a:rPr lang="pt-PT" sz="2500" dirty="0" smtClean="0"/>
              <a:t>5 – Submissão automática da REN – Publicação e Depósito</a:t>
            </a:r>
          </a:p>
          <a:p>
            <a:r>
              <a:rPr lang="pt-PT" sz="2500" dirty="0" smtClean="0"/>
              <a:t>6 – Modelo de Dados.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71600" y="1772816"/>
            <a:ext cx="7772400" cy="3384550"/>
          </a:xfrm>
        </p:spPr>
        <p:txBody>
          <a:bodyPr/>
          <a:lstStyle/>
          <a:p>
            <a:pPr marL="514350" indent="-514350"/>
            <a:r>
              <a:rPr lang="pt-PT" sz="3000" dirty="0" smtClean="0"/>
              <a:t>2. Áreas de Instabilidade de Vertentes </a:t>
            </a:r>
          </a:p>
          <a:p>
            <a:endParaRPr lang="pt-PT" sz="4400" dirty="0" smtClean="0"/>
          </a:p>
          <a:p>
            <a:endParaRPr lang="pt-PT" sz="4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71600" y="1772816"/>
            <a:ext cx="7772400" cy="3384550"/>
          </a:xfrm>
        </p:spPr>
        <p:txBody>
          <a:bodyPr/>
          <a:lstStyle/>
          <a:p>
            <a:r>
              <a:rPr lang="pt-PT" sz="3000" dirty="0" smtClean="0"/>
              <a:t>3 – Nota técnica de apoio à delimitação das Áreas de Proteção do Litoral</a:t>
            </a:r>
          </a:p>
          <a:p>
            <a:endParaRPr lang="pt-PT" sz="4400" dirty="0" smtClean="0"/>
          </a:p>
          <a:p>
            <a:endParaRPr lang="pt-PT" sz="4400" dirty="0" smtClean="0"/>
          </a:p>
          <a:p>
            <a:endParaRPr lang="pt-PT" sz="4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71600" y="1772816"/>
            <a:ext cx="7772400" cy="3384550"/>
          </a:xfrm>
        </p:spPr>
        <p:txBody>
          <a:bodyPr/>
          <a:lstStyle/>
          <a:p>
            <a:r>
              <a:rPr lang="pt-PT" sz="3000" dirty="0" smtClean="0"/>
              <a:t>4 – </a:t>
            </a:r>
            <a:r>
              <a:rPr lang="pt-PT" sz="2800" dirty="0" smtClean="0"/>
              <a:t>Delimitação das tipologias – Dunas Costeiras e      Dunas fósseis</a:t>
            </a:r>
            <a:endParaRPr lang="pt-PT" sz="3000" dirty="0" smtClean="0"/>
          </a:p>
          <a:p>
            <a:endParaRPr lang="pt-PT" sz="4400" dirty="0" smtClean="0"/>
          </a:p>
          <a:p>
            <a:endParaRPr lang="pt-PT" sz="4400" dirty="0" smtClean="0"/>
          </a:p>
          <a:p>
            <a:endParaRPr lang="pt-PT" sz="4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71600" y="1772816"/>
            <a:ext cx="7772400" cy="3384550"/>
          </a:xfrm>
        </p:spPr>
        <p:txBody>
          <a:bodyPr/>
          <a:lstStyle/>
          <a:p>
            <a:r>
              <a:rPr lang="pt-PT" sz="3000" dirty="0" smtClean="0"/>
              <a:t>5 – </a:t>
            </a:r>
            <a:r>
              <a:rPr lang="pt-PT" sz="2800" dirty="0" smtClean="0"/>
              <a:t>Submissão automática da REN – Publicação e Depósito</a:t>
            </a:r>
            <a:endParaRPr lang="pt-PT" sz="3000" dirty="0" smtClean="0"/>
          </a:p>
          <a:p>
            <a:endParaRPr lang="pt-PT" sz="4400" dirty="0" smtClean="0"/>
          </a:p>
          <a:p>
            <a:endParaRPr lang="pt-PT" sz="4400" dirty="0" smtClean="0"/>
          </a:p>
          <a:p>
            <a:endParaRPr lang="pt-PT" sz="4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71600" y="476672"/>
            <a:ext cx="7704856" cy="2880320"/>
          </a:xfrm>
          <a:solidFill>
            <a:schemeClr val="bg1"/>
          </a:solidFill>
        </p:spPr>
        <p:txBody>
          <a:bodyPr/>
          <a:lstStyle/>
          <a:p>
            <a:r>
              <a:rPr lang="pt-PT" sz="2400" b="1" dirty="0" smtClean="0"/>
              <a:t>Medida nº 224 - REN Digital do Programa </a:t>
            </a:r>
            <a:r>
              <a:rPr lang="pt-PT" sz="2400" b="1" dirty="0" err="1" smtClean="0"/>
              <a:t>Simplex</a:t>
            </a:r>
            <a:r>
              <a:rPr lang="pt-PT" sz="2400" b="1" dirty="0" smtClean="0"/>
              <a:t>+ </a:t>
            </a:r>
            <a:r>
              <a:rPr lang="pt-PT" sz="2400" b="1" dirty="0" smtClean="0"/>
              <a:t>2016</a:t>
            </a:r>
            <a:endParaRPr lang="pt-PT" sz="2400" dirty="0" smtClean="0"/>
          </a:p>
          <a:p>
            <a:endParaRPr lang="pt-PT" sz="1800" dirty="0" smtClean="0"/>
          </a:p>
          <a:p>
            <a:pPr marL="0" indent="0"/>
            <a:r>
              <a:rPr lang="pt-PT" sz="2000" b="1" dirty="0" smtClean="0">
                <a:solidFill>
                  <a:srgbClr val="008500"/>
                </a:solidFill>
              </a:rPr>
              <a:t>Enquadramento legal da Publicação (PUB)</a:t>
            </a:r>
          </a:p>
          <a:p>
            <a:pPr marL="0" indent="0"/>
            <a:endParaRPr lang="pt-PT" sz="1800" dirty="0" smtClean="0"/>
          </a:p>
          <a:p>
            <a:pPr marL="0" indent="0"/>
            <a:r>
              <a:rPr lang="pt-PT" sz="1800" dirty="0" err="1" smtClean="0"/>
              <a:t>Art</a:t>
            </a:r>
            <a:r>
              <a:rPr lang="pt-PT" sz="1800" dirty="0" smtClean="0"/>
              <a:t>. 12º</a:t>
            </a:r>
            <a:endParaRPr lang="pt-PT" sz="1800" dirty="0" smtClean="0"/>
          </a:p>
          <a:p>
            <a:pPr marL="0" indent="0"/>
            <a:r>
              <a:rPr lang="pt-PT" sz="1600" dirty="0" smtClean="0"/>
              <a:t>“</a:t>
            </a:r>
            <a:r>
              <a:rPr lang="pt-PT" sz="1600" i="1" dirty="0" smtClean="0"/>
              <a:t>Após a aprovação da delimitação da REN, a CCDR envia a </a:t>
            </a:r>
            <a:r>
              <a:rPr lang="pt-PT" sz="1600" b="1" i="1" dirty="0" smtClean="0">
                <a:solidFill>
                  <a:srgbClr val="008500"/>
                </a:solidFill>
              </a:rPr>
              <a:t>delimitação da REN</a:t>
            </a:r>
            <a:r>
              <a:rPr lang="pt-PT" sz="1600" b="1" i="1" dirty="0" smtClean="0"/>
              <a:t> </a:t>
            </a:r>
            <a:r>
              <a:rPr lang="pt-PT" sz="1600" i="1" dirty="0" smtClean="0"/>
              <a:t>(com o conteúdo mencionado no n.º 3 do artigo 9.º) para </a:t>
            </a:r>
            <a:r>
              <a:rPr lang="pt-PT" sz="1600" b="1" i="1" dirty="0" smtClean="0"/>
              <a:t>publicação</a:t>
            </a:r>
            <a:r>
              <a:rPr lang="pt-PT" sz="1600" i="1" dirty="0" smtClean="0"/>
              <a:t> na 2.ª série do Diário da República</a:t>
            </a:r>
            <a:r>
              <a:rPr lang="pt-PT" sz="1600" i="1" dirty="0" smtClean="0"/>
              <a:t>.</a:t>
            </a:r>
            <a:r>
              <a:rPr lang="pt-PT" sz="1600" dirty="0" smtClean="0"/>
              <a:t>”</a:t>
            </a:r>
          </a:p>
          <a:p>
            <a:endParaRPr lang="pt-PT" sz="1600" dirty="0" smtClean="0"/>
          </a:p>
          <a:p>
            <a:endParaRPr lang="pt-PT" sz="1600" dirty="0" smtClean="0"/>
          </a:p>
          <a:p>
            <a:endParaRPr lang="pt-PT" sz="1600" dirty="0" smtClean="0"/>
          </a:p>
        </p:txBody>
      </p:sp>
      <p:sp>
        <p:nvSpPr>
          <p:cNvPr id="5" name="Marcador de Posição de Conteúdo 2"/>
          <p:cNvSpPr txBox="1">
            <a:spLocks/>
          </p:cNvSpPr>
          <p:nvPr/>
        </p:nvSpPr>
        <p:spPr bwMode="auto">
          <a:xfrm>
            <a:off x="2267744" y="3140968"/>
            <a:ext cx="4752528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Aplica-se aos processos: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•	Delimitação de REN municipal, efetuada ou não no âmbito de PMOT - Artigos 9º a 13º e Artigo 15º;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•	Alteração, efetuada ou não no âmbito de PMOT - Artigo 16º*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•	Alteração simplificada - Artigo 16º-A,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•	Alteração resultante da reintegração na REN de áreas excluídas - Artigo 18º.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71600" y="476672"/>
            <a:ext cx="7704856" cy="6120680"/>
          </a:xfrm>
          <a:solidFill>
            <a:schemeClr val="bg1"/>
          </a:solidFill>
        </p:spPr>
        <p:txBody>
          <a:bodyPr/>
          <a:lstStyle/>
          <a:p>
            <a:r>
              <a:rPr lang="pt-PT" sz="2400" b="1" dirty="0" smtClean="0"/>
              <a:t>Medida nº 224 - REN Digital do Programa </a:t>
            </a:r>
            <a:r>
              <a:rPr lang="pt-PT" sz="2400" b="1" dirty="0" err="1" smtClean="0"/>
              <a:t>Simplex</a:t>
            </a:r>
            <a:r>
              <a:rPr lang="pt-PT" sz="2400" b="1" dirty="0" smtClean="0"/>
              <a:t>+ </a:t>
            </a:r>
            <a:r>
              <a:rPr lang="pt-PT" sz="2400" b="1" dirty="0" smtClean="0"/>
              <a:t>2016</a:t>
            </a:r>
            <a:endParaRPr lang="pt-PT" sz="2400" dirty="0" smtClean="0"/>
          </a:p>
          <a:p>
            <a:endParaRPr lang="pt-PT" sz="1800" dirty="0" smtClean="0"/>
          </a:p>
          <a:p>
            <a:pPr marL="0" indent="0"/>
            <a:r>
              <a:rPr lang="pt-PT" sz="1800" dirty="0" err="1" smtClean="0"/>
              <a:t>Art</a:t>
            </a:r>
            <a:r>
              <a:rPr lang="pt-PT" sz="1800" dirty="0" smtClean="0"/>
              <a:t>. 19º</a:t>
            </a:r>
          </a:p>
          <a:p>
            <a:pPr lvl="0"/>
            <a:r>
              <a:rPr lang="pt-PT" sz="1600" dirty="0" smtClean="0"/>
              <a:t>“</a:t>
            </a:r>
            <a:r>
              <a:rPr lang="pt-PT" sz="1600" i="1" dirty="0" smtClean="0"/>
              <a:t>1 — As </a:t>
            </a:r>
            <a:r>
              <a:rPr lang="pt-PT" sz="1600" b="1" i="1" dirty="0" smtClean="0">
                <a:solidFill>
                  <a:srgbClr val="008500"/>
                </a:solidFill>
              </a:rPr>
              <a:t>correções materiais </a:t>
            </a:r>
            <a:r>
              <a:rPr lang="pt-PT" sz="1600" i="1" dirty="0" smtClean="0"/>
              <a:t>de delimitação da REN são admissíveis para efeitos de:</a:t>
            </a:r>
          </a:p>
          <a:p>
            <a:pPr marL="800100" lvl="1" indent="-342900">
              <a:buFont typeface="+mj-lt"/>
              <a:buAutoNum type="alphaLcParenR"/>
            </a:pPr>
            <a:r>
              <a:rPr lang="pt-PT" sz="1600" i="1" dirty="0" smtClean="0"/>
              <a:t>Correções de erros materiais, patentes e manifestos, na representação cartográfica;</a:t>
            </a:r>
          </a:p>
          <a:p>
            <a:pPr marL="800100" lvl="1" indent="-342900">
              <a:buFont typeface="+mj-lt"/>
              <a:buAutoNum type="alphaLcParenR"/>
            </a:pPr>
            <a:r>
              <a:rPr lang="pt-PT" sz="1600" i="1" dirty="0" smtClean="0"/>
              <a:t>Correções de erros materiais que correspondam a incongruências com instrumentos de gestão territorial.</a:t>
            </a:r>
          </a:p>
          <a:p>
            <a:r>
              <a:rPr lang="pt-PT" sz="1600" i="1" dirty="0" smtClean="0"/>
              <a:t>2 — As correções materiais são efetuadas por despacho do presidente da comissão de coordenação e desenvolvimento regional, a </a:t>
            </a:r>
            <a:r>
              <a:rPr lang="pt-PT" sz="1600" b="1" i="1" dirty="0" smtClean="0"/>
              <a:t>publicar</a:t>
            </a:r>
            <a:r>
              <a:rPr lang="pt-PT" sz="1600" i="1" dirty="0" smtClean="0"/>
              <a:t> na 2.ª série do Diário da República, após apreciação, e podem ser efetuadas a todo o tempo (…)</a:t>
            </a:r>
          </a:p>
          <a:p>
            <a:r>
              <a:rPr lang="pt-PT" sz="1600" i="1" dirty="0" smtClean="0"/>
              <a:t>3 — As correções materiais podem ser promovidas pela comissão de coordenação e desenvolvimento regional, pela câmara municipal ou pela entidade responsável pela elaboração da REN.</a:t>
            </a:r>
          </a:p>
          <a:p>
            <a:r>
              <a:rPr lang="pt-PT" sz="1600" i="1" dirty="0" smtClean="0"/>
              <a:t>4 — São admissíveis </a:t>
            </a:r>
            <a:r>
              <a:rPr lang="pt-PT" sz="1600" b="1" dirty="0" smtClean="0">
                <a:solidFill>
                  <a:srgbClr val="008500"/>
                </a:solidFill>
              </a:rPr>
              <a:t>retificações</a:t>
            </a:r>
            <a:r>
              <a:rPr lang="pt-PT" sz="1600" i="1" dirty="0" smtClean="0"/>
              <a:t> para correção de lapsos gramaticais, ortográficos, de cálculo ou de natureza análoga ou para correção de erros materiais provenientes de divergências entre o ato original e o ato efetivamente </a:t>
            </a:r>
            <a:r>
              <a:rPr lang="pt-PT" sz="1600" b="1" i="1" dirty="0" smtClean="0"/>
              <a:t>publicado</a:t>
            </a:r>
            <a:r>
              <a:rPr lang="pt-PT" sz="1600" i="1" dirty="0" smtClean="0"/>
              <a:t> na 2.ª série do Diário da República, que podem ser feitas a todo o tempo mediante declaração da respetiva entidade do ato original.</a:t>
            </a:r>
            <a:r>
              <a:rPr lang="pt-PT" sz="1600" dirty="0" smtClean="0"/>
              <a:t>”</a:t>
            </a:r>
            <a:endParaRPr lang="pt-PT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71600" y="1772816"/>
            <a:ext cx="7772400" cy="3384550"/>
          </a:xfrm>
        </p:spPr>
        <p:txBody>
          <a:bodyPr/>
          <a:lstStyle/>
          <a:p>
            <a:endParaRPr lang="pt-PT" sz="1600" dirty="0" smtClean="0"/>
          </a:p>
          <a:p>
            <a:endParaRPr lang="pt-PT" sz="4400" dirty="0" smtClean="0"/>
          </a:p>
          <a:p>
            <a:endParaRPr lang="pt-PT" sz="4400" dirty="0"/>
          </a:p>
        </p:txBody>
      </p:sp>
      <p:sp>
        <p:nvSpPr>
          <p:cNvPr id="4" name="Marcador de Posição de Conteúdo 2"/>
          <p:cNvSpPr txBox="1">
            <a:spLocks/>
          </p:cNvSpPr>
          <p:nvPr/>
        </p:nvSpPr>
        <p:spPr bwMode="auto">
          <a:xfrm>
            <a:off x="1043608" y="404664"/>
            <a:ext cx="7704856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Medida nº 224 - REN Digital do Programa </a:t>
            </a:r>
            <a:r>
              <a:rPr kumimoji="0" lang="pt-PT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Simplex</a:t>
            </a:r>
            <a:r>
              <a:rPr kumimoji="0" lang="pt-PT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+ 2016</a:t>
            </a:r>
            <a:endParaRPr kumimoji="0" lang="pt-PT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eaLnBrk="0" hangingPunct="0">
              <a:spcBef>
                <a:spcPct val="20000"/>
              </a:spcBef>
            </a:pPr>
            <a:endParaRPr kumimoji="0" lang="pt-PT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eaLnBrk="0" hangingPunct="0">
              <a:spcBef>
                <a:spcPct val="20000"/>
              </a:spcBef>
            </a:pPr>
            <a:r>
              <a:rPr lang="pt-PT" sz="2000" b="1" kern="0" dirty="0" smtClean="0">
                <a:solidFill>
                  <a:srgbClr val="008500"/>
                </a:solidFill>
                <a:latin typeface="+mn-lt"/>
              </a:rPr>
              <a:t>Enquadramento legal do Depósito (DEP)</a:t>
            </a:r>
            <a:endParaRPr kumimoji="0" lang="pt-PT" sz="2000" b="1" i="0" u="none" strike="noStrike" kern="0" cap="none" spc="0" normalizeH="0" baseline="0" noProof="0" dirty="0" smtClean="0">
              <a:ln>
                <a:noFill/>
              </a:ln>
              <a:solidFill>
                <a:srgbClr val="0085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PT" sz="1800" kern="0" dirty="0" smtClean="0"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Art</a:t>
            </a:r>
            <a:r>
              <a:rPr kumimoji="0" lang="pt-PT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13º</a:t>
            </a:r>
          </a:p>
          <a:p>
            <a:pPr lvl="0" eaLnBrk="0" hangingPunct="0">
              <a:spcBef>
                <a:spcPct val="20000"/>
              </a:spcBef>
            </a:pPr>
            <a:r>
              <a:rPr lang="pt-PT" sz="1600" i="1" kern="0" dirty="0" smtClean="0">
                <a:latin typeface="+mn-lt"/>
              </a:rPr>
              <a:t>“</a:t>
            </a:r>
            <a:r>
              <a:rPr lang="pt-PT" sz="1600" i="1" kern="0" dirty="0" smtClean="0">
                <a:latin typeface="+mn-lt"/>
              </a:rPr>
              <a:t>1 — A Direção-Geral do Território procede ao </a:t>
            </a:r>
            <a:r>
              <a:rPr lang="pt-PT" sz="1600" b="1" i="1" kern="0" dirty="0" smtClean="0">
                <a:latin typeface="+mn-lt"/>
              </a:rPr>
              <a:t>depósito</a:t>
            </a:r>
            <a:r>
              <a:rPr lang="pt-PT" sz="1600" i="1" kern="0" dirty="0" smtClean="0">
                <a:latin typeface="+mn-lt"/>
              </a:rPr>
              <a:t> das cartas da REN e da respetiva memória descritiva, bem como das eventuais correções materiais e retificações efetuadas ao abrigo do artigo 19.º</a:t>
            </a:r>
          </a:p>
          <a:p>
            <a:pPr lvl="0" eaLnBrk="0" hangingPunct="0">
              <a:spcBef>
                <a:spcPct val="20000"/>
              </a:spcBef>
            </a:pPr>
            <a:r>
              <a:rPr lang="pt-PT" sz="1600" i="1" kern="0" dirty="0" smtClean="0">
                <a:latin typeface="+mn-lt"/>
              </a:rPr>
              <a:t>2 — Os elementos referidos no número anterior são disponibilizados na Internet, através do Sistema Nacional de Informação Territorial</a:t>
            </a:r>
            <a:r>
              <a:rPr lang="pt-PT" sz="1600" i="1" kern="0" dirty="0" smtClean="0">
                <a:latin typeface="+mn-lt"/>
              </a:rPr>
              <a:t>.”</a:t>
            </a:r>
            <a:endParaRPr lang="pt-PT" sz="1600" kern="0" dirty="0" smtClean="0"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GT">
  <a:themeElements>
    <a:clrScheme name="DG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GT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G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G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06C4263D7E3984C8F519747A3556C55" ma:contentTypeVersion="0" ma:contentTypeDescription="Criar um novo documento." ma:contentTypeScope="" ma:versionID="1174cf986fb894b878d0a3d54ee97c71">
  <xsd:schema xmlns:xsd="http://www.w3.org/2001/XMLSchema" xmlns:p="http://schemas.microsoft.com/office/2006/metadata/properties" targetNamespace="http://schemas.microsoft.com/office/2006/metadata/properties" ma:root="true" ma:fieldsID="5d2754cce2d6b3c5e9f3dbd249dbc10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 ma:readOnly="true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A2CAD3A-030F-454D-8630-27920887EE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7BD8AED6-5920-4A09-8750-AD5ECF73D459}">
  <ds:schemaRefs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6BFA6388-4A97-4A5D-8E7B-A4CE6525D6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2742</TotalTime>
  <Words>687</Words>
  <Application>Microsoft Office PowerPoint</Application>
  <PresentationFormat>Apresentação no Ecrã (4:3)</PresentationFormat>
  <Paragraphs>112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13</vt:i4>
      </vt:variant>
    </vt:vector>
  </HeadingPairs>
  <TitlesOfParts>
    <vt:vector size="14" baseType="lpstr">
      <vt:lpstr>DGT</vt:lpstr>
      <vt:lpstr>Grupo de Trabalho REN  8ª reunião   DGT, 10-11-2016</vt:lpstr>
      <vt:lpstr>Agenda</vt:lpstr>
      <vt:lpstr>Diapositivo 3</vt:lpstr>
      <vt:lpstr>Diapositivo 4</vt:lpstr>
      <vt:lpstr>Diapositivo 5</vt:lpstr>
      <vt:lpstr>Diapositivo 6</vt:lpstr>
      <vt:lpstr>Diapositivo 7</vt:lpstr>
      <vt:lpstr>Diapositivo 8</vt:lpstr>
      <vt:lpstr>Diapositivo 9</vt:lpstr>
      <vt:lpstr>Diapositivo 10</vt:lpstr>
      <vt:lpstr>Diapositivo 11</vt:lpstr>
      <vt:lpstr>Diapositivo 12</vt:lpstr>
      <vt:lpstr>Diapositivo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anasofia.santos</cp:lastModifiedBy>
  <cp:revision>270</cp:revision>
  <dcterms:created xsi:type="dcterms:W3CDTF">1601-01-01T00:00:00Z</dcterms:created>
  <dcterms:modified xsi:type="dcterms:W3CDTF">2016-11-09T16:42:17Z</dcterms:modified>
</cp:coreProperties>
</file>