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8" r:id="rId5"/>
    <p:sldId id="367" r:id="rId6"/>
    <p:sldId id="425" r:id="rId7"/>
    <p:sldId id="426" r:id="rId8"/>
    <p:sldId id="427" r:id="rId9"/>
    <p:sldId id="295" r:id="rId10"/>
    <p:sldId id="422" r:id="rId11"/>
    <p:sldId id="423" r:id="rId1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20-06-2016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20-06-2016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4ª 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21-06-2016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t-PT" sz="2800" dirty="0" smtClean="0"/>
              <a:t>Recomendação sobre a delimitação da tipologia “Áreas de instabilidade de vertentes “ – conclusão da discussão</a:t>
            </a:r>
          </a:p>
          <a:p>
            <a:pPr marL="514350" indent="-514350">
              <a:buAutoNum type="arabicPeriod"/>
            </a:pPr>
            <a:r>
              <a:rPr lang="pt-PT" sz="2800" dirty="0" smtClean="0"/>
              <a:t>Metodologia de delimitação das “Áreas de elevado risco de erosão hídrica do solo” - discussão do </a:t>
            </a:r>
            <a:r>
              <a:rPr lang="pt-PT" sz="2800" dirty="0" smtClean="0"/>
              <a:t>diagnóstico e das soluções propostas</a:t>
            </a:r>
            <a:endParaRPr lang="pt-PT" sz="2800" dirty="0" smtClean="0"/>
          </a:p>
          <a:p>
            <a:pPr marL="514350" indent="-514350">
              <a:buAutoNum type="arabicPeriod"/>
            </a:pPr>
            <a:r>
              <a:rPr lang="pt-PT" sz="2800" dirty="0" smtClean="0"/>
              <a:t>Modelo de dados da REN – discussão da proposta</a:t>
            </a:r>
            <a:endParaRPr lang="pt-PT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4400" dirty="0" smtClean="0"/>
              <a:t>1. Recomendação sobre a delimitação da tipologia “Áreas de instabilidade de vertentes “ – conclusão da discussão</a:t>
            </a:r>
          </a:p>
          <a:p>
            <a:endParaRPr lang="pt-PT" sz="4400" dirty="0" smtClean="0"/>
          </a:p>
          <a:p>
            <a:endParaRPr lang="pt-PT" sz="4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4400" dirty="0" smtClean="0"/>
              <a:t>2. Metodologia de delimitação das “Áreas de elevado risco de erosão hídrica do solo” - discussão do </a:t>
            </a:r>
            <a:r>
              <a:rPr lang="pt-PT" sz="4400" dirty="0" smtClean="0"/>
              <a:t>diagnóstico e das soluções propostas</a:t>
            </a:r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4400" dirty="0" smtClean="0"/>
              <a:t>3. Modelo de dados da REN – discussão da proposta</a:t>
            </a:r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259632" y="2564904"/>
          <a:ext cx="6336704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967"/>
                <a:gridCol w="4611737"/>
              </a:tblGrid>
              <a:tr h="370840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DGT 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0" i="0" dirty="0" smtClean="0">
                          <a:solidFill>
                            <a:schemeClr val="tx1"/>
                          </a:solidFill>
                          <a:latin typeface="+mn-lt"/>
                          <a:sym typeface="Wingdings" pitchFamily="2" charset="2"/>
                        </a:rPr>
                        <a:t>Relatório_propostaModeloDadosCartaREN_v1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APA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Contributos ao Relatório da DGT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>
                          <a:sym typeface="Wingdings" pitchFamily="2" charset="2"/>
                        </a:rPr>
                        <a:t>CCDR Norte</a:t>
                      </a:r>
                    </a:p>
                    <a:p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1800" b="0" i="0" dirty="0" smtClean="0">
                          <a:sym typeface="Wingdings" pitchFamily="2" charset="2"/>
                        </a:rPr>
                        <a:t>N</a:t>
                      </a:r>
                      <a:r>
                        <a:rPr lang="pt-PT" sz="1800" i="0" dirty="0" smtClean="0">
                          <a:sym typeface="Wingdings" pitchFamily="2" charset="2"/>
                        </a:rPr>
                        <a:t>ormas cartográficas para elaboração da carta da REN ao abrigo do DL93/90 </a:t>
                      </a:r>
                    </a:p>
                    <a:p>
                      <a:r>
                        <a:rPr lang="pt-PT" sz="1800" dirty="0" smtClean="0">
                          <a:sym typeface="Wingdings" pitchFamily="2" charset="2"/>
                        </a:rPr>
                        <a:t>Proposta de simbologia para a carta da REN elaborada ao abrigo do DL 166/2008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>
                          <a:sym typeface="Wingdings" pitchFamily="2" charset="2"/>
                        </a:rPr>
                        <a:t>ANPC</a:t>
                      </a:r>
                    </a:p>
                    <a:p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1800" dirty="0" smtClean="0">
                          <a:sym typeface="Wingdings" pitchFamily="2" charset="2"/>
                        </a:rPr>
                        <a:t>Contributos para a avaliação do regime da REN com implicações no modelo de dados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ítulo 3"/>
          <p:cNvSpPr txBox="1">
            <a:spLocks/>
          </p:cNvSpPr>
          <p:nvPr/>
        </p:nvSpPr>
        <p:spPr bwMode="auto">
          <a:xfrm>
            <a:off x="1115616" y="1124744"/>
            <a:ext cx="6264696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342900" marR="0" lvl="1" indent="-34290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8500"/>
                </a:solidFill>
                <a:effectLst/>
                <a:uLnTx/>
                <a:uFillTx/>
                <a:latin typeface="+mj-lt"/>
              </a:rPr>
              <a:t>Ponto 2 -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8500"/>
                </a:solidFill>
                <a:effectLst/>
                <a:uLnTx/>
                <a:uFillTx/>
                <a:latin typeface="+mj-lt"/>
              </a:rPr>
              <a:t>Modelo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8500"/>
                </a:solidFill>
                <a:effectLst/>
                <a:uLnTx/>
                <a:uFillTx/>
                <a:latin typeface="+mj-lt"/>
              </a:rPr>
              <a:t> de dados da 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e Conteúdo 4"/>
          <p:cNvSpPr>
            <a:spLocks noGrp="1"/>
          </p:cNvSpPr>
          <p:nvPr>
            <p:ph sz="half" idx="1"/>
          </p:nvPr>
        </p:nvSpPr>
        <p:spPr>
          <a:xfrm>
            <a:off x="971600" y="1268760"/>
            <a:ext cx="7272808" cy="4536504"/>
          </a:xfrm>
          <a:solidFill>
            <a:schemeClr val="bg1"/>
          </a:solidFill>
        </p:spPr>
        <p:txBody>
          <a:bodyPr/>
          <a:lstStyle/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2000" dirty="0" smtClean="0"/>
              <a:t>Questões levantadas pela APA</a:t>
            </a:r>
            <a:endParaRPr lang="pt-PT" sz="2000" dirty="0" smtClean="0">
              <a:sym typeface="Wingdings" pitchFamily="2" charset="2"/>
            </a:endParaRP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contemplar a publicação de serviços de visualização WMS e serviços de descarregamento WFS?</a:t>
            </a:r>
            <a:endParaRPr lang="pt-PT" sz="1800" dirty="0" smtClean="0">
              <a:solidFill>
                <a:srgbClr val="008500"/>
              </a:solidFill>
              <a:sym typeface="Wingdings" pitchFamily="2" charset="2"/>
            </a:endParaRP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suporte analógico/digital, formato </a:t>
            </a:r>
            <a:r>
              <a:rPr lang="pt-PT" sz="1800" dirty="0" err="1" smtClean="0">
                <a:sym typeface="Wingdings" pitchFamily="2" charset="2"/>
              </a:rPr>
              <a:t>raster</a:t>
            </a:r>
            <a:r>
              <a:rPr lang="pt-PT" sz="1800" dirty="0" smtClean="0">
                <a:sym typeface="Wingdings" pitchFamily="2" charset="2"/>
              </a:rPr>
              <a:t>/vetorial?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Carta base não é relevante para os serviços de visualização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Incluir na metodologia um ponto sobre “Análise das normas e especificações relativas à produção de CDG e serviços no âmbito da Diretiva INSPIRE”</a:t>
            </a:r>
            <a:endParaRPr lang="pt-PT" sz="1800" dirty="0" smtClean="0">
              <a:solidFill>
                <a:srgbClr val="008500"/>
              </a:solidFill>
              <a:sym typeface="Wingdings" pitchFamily="2" charset="2"/>
            </a:endParaRP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A REN vai integrar a INSPIRE? (Tema 4 do Anexo III…)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os elementos do modelo de dados da INSPIRE que são obrigatórios devem estar contemplados no modelo de dados da REN</a:t>
            </a: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</p:txBody>
      </p:sp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400600" cy="549275"/>
          </a:xfrm>
        </p:spPr>
        <p:txBody>
          <a:bodyPr>
            <a:noAutofit/>
          </a:bodyPr>
          <a:lstStyle/>
          <a:p>
            <a:pPr marL="342900" lvl="1" indent="-342900" eaLnBrk="1" hangingPunct="1">
              <a:lnSpc>
                <a:spcPct val="120000"/>
              </a:lnSpc>
              <a:defRPr/>
            </a:pPr>
            <a:r>
              <a:rPr lang="en-US" sz="3200" b="1" dirty="0" err="1" smtClean="0">
                <a:solidFill>
                  <a:srgbClr val="008500"/>
                </a:solidFill>
                <a:latin typeface="+mj-lt"/>
              </a:rPr>
              <a:t>Modelo</a:t>
            </a:r>
            <a:r>
              <a:rPr lang="en-US" sz="3200" b="1" dirty="0" smtClean="0">
                <a:solidFill>
                  <a:srgbClr val="008500"/>
                </a:solidFill>
                <a:latin typeface="+mj-lt"/>
              </a:rPr>
              <a:t> de dados da 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e Conteúdo 4"/>
          <p:cNvSpPr>
            <a:spLocks noGrp="1"/>
          </p:cNvSpPr>
          <p:nvPr>
            <p:ph sz="half" idx="1"/>
          </p:nvPr>
        </p:nvSpPr>
        <p:spPr>
          <a:xfrm>
            <a:off x="755576" y="980728"/>
            <a:ext cx="7272808" cy="5544616"/>
          </a:xfrm>
          <a:solidFill>
            <a:schemeClr val="bg1"/>
          </a:solidFill>
        </p:spPr>
        <p:txBody>
          <a:bodyPr/>
          <a:lstStyle/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2000" dirty="0" smtClean="0">
                <a:sym typeface="Wingdings" pitchFamily="2" charset="2"/>
              </a:rPr>
              <a:t>Normas cartográficas da CCDR Norte para elaboração da carta da REN ao abrigo do DL93/90</a:t>
            </a:r>
          </a:p>
          <a:p>
            <a:pPr lvl="1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Cartografia digital: base topográfica (temas, CAOP,  unidades de trabalho, níveis de informação,  quadrícula), formatos preferenciais  para dados geográficos e alfanuméricos, </a:t>
            </a:r>
            <a:r>
              <a:rPr lang="pt-PT" sz="1800" dirty="0" err="1" smtClean="0">
                <a:sym typeface="Wingdings" pitchFamily="2" charset="2"/>
              </a:rPr>
              <a:t>metadados</a:t>
            </a:r>
            <a:r>
              <a:rPr lang="pt-PT" sz="1800" dirty="0" smtClean="0">
                <a:sym typeface="Wingdings" pitchFamily="2" charset="2"/>
              </a:rPr>
              <a:t>, tipo de linhas (estilo, espessura), cor</a:t>
            </a:r>
          </a:p>
          <a:p>
            <a:pPr lvl="1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Cartografia em papel: regras de apresentação das cartas (quadrícula do sistema de coordenadas, escala da carta, legenda da simbologia, legenda de identificação), suporte</a:t>
            </a:r>
          </a:p>
          <a:p>
            <a:pPr lvl="1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Simbologia dos sistemas da REN</a:t>
            </a: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2000" dirty="0" smtClean="0">
                <a:sym typeface="Wingdings" pitchFamily="2" charset="2"/>
              </a:rPr>
              <a:t>ANPC envia contributos para a avaliação do regime da REN com implicações no modelo de dados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pt-PT" sz="1800" dirty="0" smtClean="0">
                <a:sym typeface="Wingdings" pitchFamily="2" charset="2"/>
              </a:rPr>
              <a:t>Havendo sobreposição de ZAC com FPA representam-se as duas ou apenas a FPA (como no passado)  o quadro de usos e ações compatíveis é distinto</a:t>
            </a: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endParaRPr lang="pt-PT" sz="1600" dirty="0" smtClean="0">
              <a:sym typeface="Wingdings" pitchFamily="2" charset="2"/>
            </a:endParaRPr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400600" cy="549275"/>
          </a:xfrm>
        </p:spPr>
        <p:txBody>
          <a:bodyPr>
            <a:noAutofit/>
          </a:bodyPr>
          <a:lstStyle/>
          <a:p>
            <a:pPr marL="342900" lvl="1" indent="-342900" eaLnBrk="1" hangingPunct="1">
              <a:lnSpc>
                <a:spcPct val="120000"/>
              </a:lnSpc>
              <a:defRPr/>
            </a:pPr>
            <a:r>
              <a:rPr lang="en-US" sz="3200" b="1" dirty="0" err="1" smtClean="0">
                <a:solidFill>
                  <a:srgbClr val="008500"/>
                </a:solidFill>
                <a:latin typeface="+mj-lt"/>
              </a:rPr>
              <a:t>Modelo</a:t>
            </a:r>
            <a:r>
              <a:rPr lang="en-US" sz="3200" b="1" dirty="0" smtClean="0">
                <a:solidFill>
                  <a:srgbClr val="008500"/>
                </a:solidFill>
                <a:latin typeface="+mj-lt"/>
              </a:rPr>
              <a:t> de dados da 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2658</TotalTime>
  <Words>403</Words>
  <Application>Microsoft Office PowerPoint</Application>
  <PresentationFormat>Apresentação no Ecrã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DGT</vt:lpstr>
      <vt:lpstr>Grupo de Trabalho REN  4ª reunião   DGT, 21-06-2016</vt:lpstr>
      <vt:lpstr>Agenda</vt:lpstr>
      <vt:lpstr>Diapositivo 3</vt:lpstr>
      <vt:lpstr>Diapositivo 4</vt:lpstr>
      <vt:lpstr>Diapositivo 5</vt:lpstr>
      <vt:lpstr>Diapositivo 6</vt:lpstr>
      <vt:lpstr>Modelo de dados da REN</vt:lpstr>
      <vt:lpstr>Modelo de dados da REN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Marta Afonso</cp:lastModifiedBy>
  <cp:revision>257</cp:revision>
  <dcterms:created xsi:type="dcterms:W3CDTF">1601-01-01T00:00:00Z</dcterms:created>
  <dcterms:modified xsi:type="dcterms:W3CDTF">2016-06-20T14:34:12Z</dcterms:modified>
</cp:coreProperties>
</file>