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3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BF0D1A"/>
    <a:srgbClr val="0085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10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77BB7-7D9C-4929-97C4-BD4DF8FDACDE}" type="datetimeFigureOut">
              <a:rPr lang="pt-PT" smtClean="0"/>
              <a:t>21-06-2016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4BC1F-73CA-410C-9B92-70282AB30CE5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CATÁLOGO DE OBJETOS PARA A ELABORAÇÃO DA CARTA DA REN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21-06-2016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pt-PT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942200"/>
          </a:xfrm>
        </p:spPr>
        <p:txBody>
          <a:bodyPr/>
          <a:lstStyle/>
          <a:p>
            <a:pPr algn="just"/>
            <a:r>
              <a:rPr lang="pt-PT" sz="2400" dirty="0" smtClean="0"/>
              <a:t>1</a:t>
            </a:r>
            <a:r>
              <a:rPr lang="pt-PT" sz="2400" dirty="0" smtClean="0"/>
              <a:t>.</a:t>
            </a:r>
            <a:r>
              <a:rPr lang="pt-PT" sz="2400" dirty="0" smtClean="0"/>
              <a:t> </a:t>
            </a:r>
            <a:r>
              <a:rPr lang="pt-PT" sz="2400" dirty="0" smtClean="0"/>
              <a:t>Definição </a:t>
            </a:r>
            <a:r>
              <a:rPr lang="pt-PT" sz="2400" dirty="0" smtClean="0"/>
              <a:t>do catálogo de objetos da REN</a:t>
            </a:r>
            <a:r>
              <a:rPr lang="pt-PT" sz="2400" dirty="0" smtClean="0"/>
              <a:t>;</a:t>
            </a:r>
            <a:endParaRPr lang="pt-PT" sz="2400" dirty="0" smtClean="0"/>
          </a:p>
          <a:p>
            <a:r>
              <a:rPr lang="pt-PT" sz="2500" dirty="0" smtClean="0"/>
              <a:t> </a:t>
            </a:r>
          </a:p>
          <a:p>
            <a:pPr algn="just"/>
            <a:r>
              <a:rPr lang="pt-PT" sz="2400" dirty="0" smtClean="0"/>
              <a:t>2</a:t>
            </a:r>
            <a:r>
              <a:rPr lang="pt-PT" sz="2400" dirty="0" smtClean="0"/>
              <a:t>. Estruturação </a:t>
            </a:r>
            <a:r>
              <a:rPr lang="pt-PT" sz="2400" dirty="0" smtClean="0"/>
              <a:t>da informação e definição do modelo de base de </a:t>
            </a:r>
            <a:r>
              <a:rPr lang="pt-PT" sz="2400" dirty="0" smtClean="0"/>
              <a:t>dados;</a:t>
            </a:r>
            <a:endParaRPr lang="pt-PT" sz="2400" dirty="0" smtClean="0"/>
          </a:p>
          <a:p>
            <a:r>
              <a:rPr lang="pt-PT" sz="2500" dirty="0" smtClean="0"/>
              <a:t> </a:t>
            </a:r>
          </a:p>
          <a:p>
            <a:pPr algn="just"/>
            <a:r>
              <a:rPr lang="pt-PT" sz="2400" dirty="0" smtClean="0"/>
              <a:t>3. </a:t>
            </a:r>
            <a:r>
              <a:rPr lang="pt-PT" sz="2400" dirty="0" smtClean="0"/>
              <a:t>Definição da representação gráfica dos objetos em termos da sua simbologia, convenções gráficas e regras </a:t>
            </a:r>
            <a:r>
              <a:rPr lang="pt-PT" sz="2400" dirty="0" smtClean="0"/>
              <a:t>topológicas.</a:t>
            </a:r>
            <a:endParaRPr lang="pt-PT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7786742" cy="1143000"/>
          </a:xfrm>
        </p:spPr>
        <p:txBody>
          <a:bodyPr/>
          <a:lstStyle/>
          <a:p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Definição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do catálogo de objetos da REN</a:t>
            </a:r>
            <a:endParaRPr lang="pt-PT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2844" y="1142984"/>
            <a:ext cx="8601156" cy="5072098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pt-PT" sz="2000" dirty="0" smtClean="0"/>
              <a:t>Decreto-Lei </a:t>
            </a:r>
            <a:r>
              <a:rPr lang="pt-PT" sz="2000" dirty="0" smtClean="0"/>
              <a:t>n.º </a:t>
            </a:r>
            <a:r>
              <a:rPr lang="pt-PT" sz="2000" dirty="0" smtClean="0"/>
              <a:t>166/2008 – Regime </a:t>
            </a:r>
            <a:r>
              <a:rPr lang="pt-PT" sz="2000" dirty="0" smtClean="0"/>
              <a:t>Jurídico da REN (</a:t>
            </a:r>
            <a:r>
              <a:rPr lang="pt-PT" sz="2000" dirty="0" smtClean="0"/>
              <a:t>RJREN)</a:t>
            </a:r>
          </a:p>
          <a:p>
            <a:pPr algn="just">
              <a:buFont typeface="Arial" pitchFamily="34" charset="0"/>
              <a:buChar char="•"/>
            </a:pPr>
            <a:r>
              <a:rPr lang="pt-PT" sz="2000" dirty="0" smtClean="0"/>
              <a:t>Resolução </a:t>
            </a:r>
            <a:r>
              <a:rPr lang="pt-PT" sz="2000" dirty="0" smtClean="0"/>
              <a:t>do Conselho de Ministros (RCM) n.º </a:t>
            </a:r>
            <a:r>
              <a:rPr lang="pt-PT" sz="2000" dirty="0" smtClean="0"/>
              <a:t>81/2012 – Orientações </a:t>
            </a:r>
            <a:r>
              <a:rPr lang="pt-PT" sz="2000" dirty="0" smtClean="0"/>
              <a:t>Estratégicas de âmbito Nacional e </a:t>
            </a:r>
            <a:r>
              <a:rPr lang="pt-PT" sz="2000" dirty="0" smtClean="0"/>
              <a:t>Regional</a:t>
            </a:r>
            <a:endParaRPr lang="pt-PT" sz="2000" dirty="0" smtClean="0"/>
          </a:p>
          <a:p>
            <a:pPr>
              <a:spcBef>
                <a:spcPts val="0"/>
              </a:spcBef>
            </a:pPr>
            <a:r>
              <a:rPr lang="pt-PT" sz="1800" dirty="0" smtClean="0"/>
              <a:t> 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pt-PT" sz="2000" dirty="0" smtClean="0"/>
              <a:t>As </a:t>
            </a:r>
            <a:r>
              <a:rPr lang="pt-PT" sz="2000" dirty="0" smtClean="0"/>
              <a:t>cartas de delimitação da REN a nível municipal são obrigatórias devendo ser elaboradas à escala de 1:25 000 ou </a:t>
            </a:r>
            <a:r>
              <a:rPr lang="pt-PT" sz="2000" dirty="0" smtClean="0"/>
              <a:t>superior – </a:t>
            </a:r>
            <a:r>
              <a:rPr lang="pt-PT" sz="2000" dirty="0" smtClean="0">
                <a:solidFill>
                  <a:schemeClr val="accent2">
                    <a:lumMod val="75000"/>
                  </a:schemeClr>
                </a:solidFill>
              </a:rPr>
              <a:t>prevalência para a escala 1:10 000</a:t>
            </a:r>
            <a:r>
              <a:rPr lang="pt-PT" sz="2500" dirty="0" smtClean="0"/>
              <a:t> </a:t>
            </a:r>
            <a:endParaRPr lang="pt-PT" sz="25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pt-PT" sz="2000" dirty="0" smtClean="0"/>
              <a:t>Deve ser fornecida em suporte digital e formato vetorial, identificando as diferentes tipologias de áreas que a compõem, tendo em vista a sua integração em sistemas de informação geográfica nacionais e regionais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pt-PT" sz="2000" dirty="0" smtClean="0"/>
              <a:t>Na delimitação da REN a nível municipal aplicam-se as regras estabelecidas em matéria de cartografia e de estruturação da informação </a:t>
            </a:r>
            <a:r>
              <a:rPr lang="pt-PT" sz="2000" dirty="0" smtClean="0"/>
              <a:t>geográfica</a:t>
            </a:r>
          </a:p>
          <a:p>
            <a:pPr algn="just">
              <a:spcAft>
                <a:spcPts val="0"/>
              </a:spcAft>
            </a:pPr>
            <a:r>
              <a:rPr lang="pt-PT" sz="2000" dirty="0" smtClean="0"/>
              <a:t>	- Decreto-Lei </a:t>
            </a:r>
            <a:r>
              <a:rPr lang="pt-PT" sz="2000" dirty="0" smtClean="0"/>
              <a:t>n.º </a:t>
            </a:r>
            <a:r>
              <a:rPr lang="pt-PT" sz="2000" dirty="0" smtClean="0"/>
              <a:t>193/95 (DL 141/2014) </a:t>
            </a:r>
            <a:r>
              <a:rPr lang="pt-PT" sz="1800" dirty="0" smtClean="0">
                <a:solidFill>
                  <a:srgbClr val="663300"/>
                </a:solidFill>
              </a:rPr>
              <a:t>– Normas de produção cartográfica</a:t>
            </a:r>
          </a:p>
          <a:p>
            <a:pPr algn="just">
              <a:spcAft>
                <a:spcPts val="1200"/>
              </a:spcAft>
            </a:pPr>
            <a:r>
              <a:rPr lang="pt-PT" sz="2000" dirty="0" smtClean="0"/>
              <a:t>	- Regulamento n.º </a:t>
            </a:r>
            <a:r>
              <a:rPr lang="pt-PT" sz="2000" dirty="0" smtClean="0"/>
              <a:t>142/2016 </a:t>
            </a:r>
            <a:r>
              <a:rPr lang="pt-PT" sz="1800" dirty="0" smtClean="0">
                <a:solidFill>
                  <a:srgbClr val="663300"/>
                </a:solidFill>
              </a:rPr>
              <a:t>– Normas sobre a cartografia dos planos territoriais</a:t>
            </a:r>
            <a:endParaRPr lang="pt-PT" sz="1800" dirty="0" smtClean="0">
              <a:solidFill>
                <a:srgbClr val="663300"/>
              </a:solidFill>
            </a:endParaRPr>
          </a:p>
          <a:p>
            <a:pPr algn="just">
              <a:spcAft>
                <a:spcPts val="1200"/>
              </a:spcAft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2844" y="785794"/>
            <a:ext cx="5072098" cy="5786478"/>
          </a:xfrm>
        </p:spPr>
        <p:txBody>
          <a:bodyPr/>
          <a:lstStyle/>
          <a:p>
            <a:pPr lvl="0"/>
            <a:r>
              <a:rPr lang="pt-PT" sz="1600" b="1" dirty="0" smtClean="0"/>
              <a:t>1. Áreas </a:t>
            </a:r>
            <a:r>
              <a:rPr lang="pt-PT" sz="1600" b="1" dirty="0" smtClean="0"/>
              <a:t>de proteção do litoral:</a:t>
            </a:r>
            <a:endParaRPr lang="pt-PT" sz="1600" dirty="0" smtClean="0"/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dirty="0" smtClean="0"/>
              <a:t>Faixa marítima de proteção costeira;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Praias;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dirty="0" smtClean="0"/>
              <a:t>Barreiras detríticas;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Tômbolos;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Sapais;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Ilhéus e rochedos emersos no mar;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Dunas costeiras e dunas fósseis;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Arribas e respetivas faixas de proteção;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Faixa terrestre de proteção costeira;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Águas de transição e respetivos leitos, margens e faixas de proteção.</a:t>
            </a:r>
          </a:p>
          <a:p>
            <a:r>
              <a:rPr lang="pt-PT" sz="800" dirty="0" smtClean="0"/>
              <a:t> </a:t>
            </a:r>
          </a:p>
          <a:p>
            <a:pPr marL="266700" indent="-247650"/>
            <a:r>
              <a:rPr lang="pt-PT" sz="1600" b="1" dirty="0" smtClean="0"/>
              <a:t>2. Áreas </a:t>
            </a:r>
            <a:r>
              <a:rPr lang="pt-PT" sz="1600" b="1" dirty="0" smtClean="0"/>
              <a:t>relevantes para a sustentabilidade do ciclo hidrológico terrestre: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Cursos de água e respetivos leitos e margens;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dirty="0" smtClean="0"/>
              <a:t>Lagoas e lagos e respetivos leitos, margens e faixas de proteção;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dirty="0" smtClean="0"/>
              <a:t>Albufeiras que contribuam para a conectividade e coerência ecológica da REN, bem como os respetivos leitos, margens e faixas de proteção;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pt-PT" sz="1400" dirty="0" smtClean="0"/>
              <a:t>Áreas estratégicas de proteção e recarga de aquíferos.</a:t>
            </a:r>
          </a:p>
          <a:p>
            <a:pPr algn="just">
              <a:spcAft>
                <a:spcPts val="1200"/>
              </a:spcAft>
            </a:pPr>
            <a:endParaRPr lang="pt-PT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571504"/>
          </a:xfrm>
        </p:spPr>
        <p:txBody>
          <a:bodyPr/>
          <a:lstStyle/>
          <a:p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Definição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do catálogo de objetos da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REN </a:t>
            </a:r>
            <a:r>
              <a:rPr lang="pt-PT" sz="2400" b="1" dirty="0" smtClean="0">
                <a:solidFill>
                  <a:schemeClr val="tx1"/>
                </a:solidFill>
              </a:rPr>
              <a:t>[Tipo: ÁREA]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5357850" y="2000240"/>
            <a:ext cx="364330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600" b="1" dirty="0" smtClean="0">
                <a:latin typeface="+mn-lt"/>
              </a:rPr>
              <a:t>3. Áreas </a:t>
            </a:r>
            <a:r>
              <a:rPr lang="pt-PT" sz="1600" b="1" dirty="0" smtClean="0">
                <a:latin typeface="+mn-lt"/>
              </a:rPr>
              <a:t>de prevenção de riscos naturais</a:t>
            </a:r>
            <a:r>
              <a:rPr kumimoji="0" lang="pt-P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Zonas adjacentes;</a:t>
            </a:r>
          </a:p>
          <a:p>
            <a:pPr marL="180975" lvl="0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Zonas ameaçadas pelo mar;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Zonas ameaçadas pelas cheias;</a:t>
            </a:r>
          </a:p>
          <a:p>
            <a:pPr marL="180975" lvl="0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Áreas de elevado risco de erosão hídrica do solo;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Áreas de instabilidade de vertentes.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pt-PT" sz="20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pt-PT" sz="1600" b="1" dirty="0" smtClean="0">
                <a:latin typeface="+mn-lt"/>
              </a:rPr>
              <a:t>4. Exclusões à REN:</a:t>
            </a:r>
            <a:endParaRPr lang="pt-PT" sz="1600" b="1" dirty="0" smtClean="0">
              <a:latin typeface="+mn-lt"/>
            </a:endParaRP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Exclusão por Compromissos - C;</a:t>
            </a:r>
            <a:endParaRPr lang="pt-PT" sz="1400" dirty="0" smtClean="0">
              <a:latin typeface="+mn-lt"/>
            </a:endParaRPr>
          </a:p>
          <a:p>
            <a:pPr marL="180975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Exclusão para a Satisfação de Carências - E.</a:t>
            </a:r>
            <a:endParaRPr lang="pt-PT" sz="1400" dirty="0" smtClean="0"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Conexão recta 5"/>
          <p:cNvCxnSpPr/>
          <p:nvPr/>
        </p:nvCxnSpPr>
        <p:spPr>
          <a:xfrm rot="5400000">
            <a:off x="2572530" y="3571876"/>
            <a:ext cx="5285618" cy="794"/>
          </a:xfrm>
          <a:prstGeom prst="line">
            <a:avLst/>
          </a:prstGeom>
          <a:ln w="38100" cmpd="dbl">
            <a:solidFill>
              <a:schemeClr val="tx1">
                <a:lumMod val="75000"/>
                <a:lumOff val="25000"/>
              </a:schemeClr>
            </a:solidFill>
          </a:ln>
          <a:effectLst>
            <a:innerShdw blurRad="330200" dist="482600" dir="13500000">
              <a:schemeClr val="tx1">
                <a:lumMod val="75000"/>
                <a:lumOff val="25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14282" y="2166929"/>
            <a:ext cx="8786874" cy="3643338"/>
          </a:xfrm>
        </p:spPr>
        <p:txBody>
          <a:bodyPr/>
          <a:lstStyle/>
          <a:p>
            <a:pPr lvl="0">
              <a:buAutoNum type="arabicPeriod"/>
            </a:pPr>
            <a:r>
              <a:rPr lang="pt-PT" sz="1600" b="1" dirty="0" smtClean="0"/>
              <a:t>Áreas </a:t>
            </a:r>
            <a:r>
              <a:rPr lang="pt-PT" sz="1600" b="1" dirty="0" smtClean="0"/>
              <a:t>de proteção do litoral</a:t>
            </a:r>
            <a:r>
              <a:rPr lang="pt-PT" sz="1600" b="1" dirty="0" smtClean="0"/>
              <a:t>:</a:t>
            </a:r>
          </a:p>
          <a:p>
            <a:pPr lvl="0"/>
            <a:endParaRPr lang="pt-PT" sz="1600" dirty="0" smtClean="0"/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Barreiras detríticas</a:t>
            </a:r>
            <a:endParaRPr lang="pt-PT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Ilhéus e rochedos emersos no </a:t>
            </a: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mar</a:t>
            </a: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Dunas costeiras e dunas </a:t>
            </a: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fósseis</a:t>
            </a:r>
            <a:endParaRPr lang="pt-PT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Arribas e respetivas faixas de </a:t>
            </a: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proteção</a:t>
            </a: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Águas de transição e respetivos leitos, margens e faixas de proteção</a:t>
            </a:r>
          </a:p>
          <a:p>
            <a:r>
              <a:rPr lang="pt-PT" sz="800" dirty="0" smtClean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7786742" cy="571504"/>
          </a:xfrm>
        </p:spPr>
        <p:txBody>
          <a:bodyPr/>
          <a:lstStyle/>
          <a:p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Definição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do catálogo de objetos da REN</a:t>
            </a:r>
            <a:endParaRPr lang="pt-PT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 bwMode="auto">
          <a:xfrm>
            <a:off x="0" y="1785926"/>
            <a:ext cx="86011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2000" kern="0" dirty="0" smtClean="0">
                <a:latin typeface="+mn-lt"/>
              </a:rPr>
              <a:t>Subdivisão para alguns objetos:</a:t>
            </a:r>
            <a:endParaRPr kumimoji="0" lang="pt-PT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trela de 6 Pontas 8"/>
          <p:cNvSpPr/>
          <p:nvPr/>
        </p:nvSpPr>
        <p:spPr>
          <a:xfrm>
            <a:off x="1643042" y="928670"/>
            <a:ext cx="2214578" cy="857256"/>
          </a:xfrm>
          <a:prstGeom prst="star6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defRPr/>
            </a:pPr>
            <a:r>
              <a:rPr lang="pt-PT" kern="0" dirty="0" smtClean="0">
                <a:solidFill>
                  <a:schemeClr val="accent2">
                    <a:lumMod val="75000"/>
                  </a:schemeClr>
                </a:solidFill>
              </a:rPr>
              <a:t>QUESTÃO</a:t>
            </a:r>
            <a:endParaRPr lang="pt-PT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Chaveta à esquerda 9"/>
          <p:cNvSpPr/>
          <p:nvPr/>
        </p:nvSpPr>
        <p:spPr>
          <a:xfrm>
            <a:off x="2000232" y="2481256"/>
            <a:ext cx="428628" cy="857256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1" name="Marcador de Posição de Conteúdo 2"/>
          <p:cNvSpPr txBox="1">
            <a:spLocks/>
          </p:cNvSpPr>
          <p:nvPr/>
        </p:nvSpPr>
        <p:spPr bwMode="auto">
          <a:xfrm>
            <a:off x="2286016" y="2481256"/>
            <a:ext cx="364330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Restingas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Barreiras Soldadas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Ilhas - Barreira</a:t>
            </a:r>
            <a:endParaRPr lang="pt-PT" sz="1400" dirty="0" smtClean="0">
              <a:latin typeface="+mn-lt"/>
            </a:endParaRPr>
          </a:p>
        </p:txBody>
      </p:sp>
      <p:sp>
        <p:nvSpPr>
          <p:cNvPr id="12" name="Chaveta à esquerda 11"/>
          <p:cNvSpPr/>
          <p:nvPr/>
        </p:nvSpPr>
        <p:spPr>
          <a:xfrm>
            <a:off x="3071802" y="3395662"/>
            <a:ext cx="428628" cy="571504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3" name="Marcador de Posição de Conteúdo 2"/>
          <p:cNvSpPr txBox="1">
            <a:spLocks/>
          </p:cNvSpPr>
          <p:nvPr/>
        </p:nvSpPr>
        <p:spPr bwMode="auto">
          <a:xfrm>
            <a:off x="3357554" y="3395662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Ilhéus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Rochedos emersos no mar</a:t>
            </a: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 bwMode="auto">
          <a:xfrm>
            <a:off x="5286380" y="928670"/>
            <a:ext cx="364330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algn="ctr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lang="pt-PT" sz="2000" b="1" dirty="0" smtClean="0">
                <a:latin typeface="+mn-lt"/>
              </a:rPr>
              <a:t>TODOS OS OBJETOS SÃO DO TIPO ÁREA</a:t>
            </a:r>
            <a:endParaRPr lang="pt-PT" sz="2000" b="1" dirty="0" smtClean="0">
              <a:latin typeface="+mn-lt"/>
            </a:endParaRPr>
          </a:p>
        </p:txBody>
      </p:sp>
      <p:sp>
        <p:nvSpPr>
          <p:cNvPr id="15" name="Chaveta à esquerda 14"/>
          <p:cNvSpPr/>
          <p:nvPr/>
        </p:nvSpPr>
        <p:spPr>
          <a:xfrm>
            <a:off x="2871776" y="4181482"/>
            <a:ext cx="428628" cy="571504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6" name="Marcador de Posição de Conteúdo 2"/>
          <p:cNvSpPr txBox="1">
            <a:spLocks/>
          </p:cNvSpPr>
          <p:nvPr/>
        </p:nvSpPr>
        <p:spPr bwMode="auto">
          <a:xfrm>
            <a:off x="3157528" y="4181482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Dunas costeiras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Dunas fósseis</a:t>
            </a:r>
          </a:p>
        </p:txBody>
      </p:sp>
      <p:sp>
        <p:nvSpPr>
          <p:cNvPr id="17" name="Chaveta à esquerda 16"/>
          <p:cNvSpPr/>
          <p:nvPr/>
        </p:nvSpPr>
        <p:spPr>
          <a:xfrm>
            <a:off x="3400417" y="4924436"/>
            <a:ext cx="428628" cy="571504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8" name="Marcador de Posição de Conteúdo 2"/>
          <p:cNvSpPr txBox="1">
            <a:spLocks/>
          </p:cNvSpPr>
          <p:nvPr/>
        </p:nvSpPr>
        <p:spPr bwMode="auto">
          <a:xfrm>
            <a:off x="3686169" y="4924436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Arribas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Faixas de proteção das arribas</a:t>
            </a:r>
          </a:p>
        </p:txBody>
      </p:sp>
      <p:sp>
        <p:nvSpPr>
          <p:cNvPr id="19" name="Chaveta à esquerda 18"/>
          <p:cNvSpPr/>
          <p:nvPr/>
        </p:nvSpPr>
        <p:spPr>
          <a:xfrm>
            <a:off x="5562575" y="5553090"/>
            <a:ext cx="428628" cy="857256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Marcador de Posição de Conteúdo 2"/>
          <p:cNvSpPr txBox="1">
            <a:spLocks/>
          </p:cNvSpPr>
          <p:nvPr/>
        </p:nvSpPr>
        <p:spPr bwMode="auto">
          <a:xfrm>
            <a:off x="5848359" y="5553090"/>
            <a:ext cx="343854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Águas de transição e respetivos leitos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Margens </a:t>
            </a:r>
            <a:r>
              <a:rPr lang="pt-PT" sz="1400" dirty="0" smtClean="0">
                <a:latin typeface="+mn-lt"/>
              </a:rPr>
              <a:t>de </a:t>
            </a:r>
            <a:r>
              <a:rPr lang="pt-PT" sz="1400" dirty="0" smtClean="0">
                <a:latin typeface="+mn-lt"/>
              </a:rPr>
              <a:t>águas </a:t>
            </a:r>
            <a:r>
              <a:rPr lang="pt-PT" sz="1400" dirty="0" smtClean="0">
                <a:latin typeface="+mn-lt"/>
              </a:rPr>
              <a:t>de transição </a:t>
            </a: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Faixas de proteção das águas </a:t>
            </a:r>
            <a:r>
              <a:rPr lang="pt-PT" sz="1400" dirty="0" smtClean="0">
                <a:latin typeface="+mn-lt"/>
              </a:rPr>
              <a:t>de transição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14282" y="2214554"/>
            <a:ext cx="8786874" cy="3643338"/>
          </a:xfrm>
        </p:spPr>
        <p:txBody>
          <a:bodyPr/>
          <a:lstStyle/>
          <a:p>
            <a:pPr marL="266700" indent="-247650"/>
            <a:r>
              <a:rPr lang="pt-PT" sz="1600" b="1" dirty="0" smtClean="0"/>
              <a:t>2. </a:t>
            </a:r>
            <a:r>
              <a:rPr lang="pt-PT" sz="1600" b="1" dirty="0" smtClean="0"/>
              <a:t> Áreas </a:t>
            </a:r>
            <a:r>
              <a:rPr lang="pt-PT" sz="1600" b="1" dirty="0" smtClean="0"/>
              <a:t>relevantes para a sustentabilidade do ciclo hidrológico terrestre:</a:t>
            </a:r>
          </a:p>
          <a:p>
            <a:pPr lvl="0"/>
            <a:endParaRPr lang="pt-PT" sz="1600" dirty="0" smtClean="0"/>
          </a:p>
          <a:p>
            <a:pPr marL="180975" lvl="0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Cursos de água e respetivos leitos e margens</a:t>
            </a:r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Lagoas e lagos e respetivos leitos, margens e faixas de proteção</a:t>
            </a:r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lvl="0" indent="-180975">
              <a:lnSpc>
                <a:spcPct val="250000"/>
              </a:lnSpc>
              <a:buFont typeface="Arial" pitchFamily="34" charset="0"/>
              <a:buChar char="•"/>
            </a:pP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Albufeiras </a:t>
            </a: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que contribuam para a conectividade e coerência ecológica da REN, bem como os respetivos leitos, margens e faixas de </a:t>
            </a:r>
            <a:r>
              <a:rPr lang="pt-PT" sz="1400" b="1" dirty="0" smtClean="0">
                <a:solidFill>
                  <a:schemeClr val="accent2">
                    <a:lumMod val="75000"/>
                  </a:schemeClr>
                </a:solidFill>
              </a:rPr>
              <a:t>proteção</a:t>
            </a:r>
            <a:endParaRPr lang="pt-PT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marL="180975" indent="-180975">
              <a:buFont typeface="Arial" pitchFamily="34" charset="0"/>
              <a:buChar char="•"/>
            </a:pPr>
            <a:endParaRPr lang="pt-PT" sz="1400" dirty="0" smtClean="0"/>
          </a:p>
          <a:p>
            <a:pPr algn="just">
              <a:spcAft>
                <a:spcPts val="1200"/>
              </a:spcAft>
            </a:pPr>
            <a:endParaRPr lang="pt-PT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7786742" cy="571504"/>
          </a:xfrm>
        </p:spPr>
        <p:txBody>
          <a:bodyPr/>
          <a:lstStyle/>
          <a:p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Definição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do catálogo de objetos da REN</a:t>
            </a:r>
            <a:endParaRPr lang="pt-PT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 bwMode="auto">
          <a:xfrm>
            <a:off x="0" y="1785926"/>
            <a:ext cx="86011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2000" kern="0" dirty="0" smtClean="0">
                <a:latin typeface="+mn-lt"/>
              </a:rPr>
              <a:t>Subdivisão para alguns objetos:</a:t>
            </a:r>
            <a:endParaRPr kumimoji="0" lang="pt-PT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trela de 6 Pontas 8"/>
          <p:cNvSpPr/>
          <p:nvPr/>
        </p:nvSpPr>
        <p:spPr>
          <a:xfrm>
            <a:off x="1643042" y="928670"/>
            <a:ext cx="2214578" cy="857256"/>
          </a:xfrm>
          <a:prstGeom prst="star6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defRPr/>
            </a:pPr>
            <a:r>
              <a:rPr lang="pt-PT" kern="0" dirty="0" smtClean="0">
                <a:solidFill>
                  <a:schemeClr val="accent2">
                    <a:lumMod val="75000"/>
                  </a:schemeClr>
                </a:solidFill>
              </a:rPr>
              <a:t>QUESTÃO</a:t>
            </a:r>
            <a:endParaRPr lang="pt-PT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Chaveta à esquerda 9"/>
          <p:cNvSpPr/>
          <p:nvPr/>
        </p:nvSpPr>
        <p:spPr>
          <a:xfrm>
            <a:off x="5224435" y="3295649"/>
            <a:ext cx="428628" cy="857256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1" name="Marcador de Posição de Conteúdo 2"/>
          <p:cNvSpPr txBox="1">
            <a:spLocks/>
          </p:cNvSpPr>
          <p:nvPr/>
        </p:nvSpPr>
        <p:spPr bwMode="auto">
          <a:xfrm>
            <a:off x="5510219" y="3295649"/>
            <a:ext cx="364330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Lagoas </a:t>
            </a:r>
            <a:r>
              <a:rPr lang="pt-PT" sz="1400" dirty="0" smtClean="0">
                <a:latin typeface="+mn-lt"/>
              </a:rPr>
              <a:t>e lagos e respetivos leitos</a:t>
            </a:r>
          </a:p>
          <a:p>
            <a:pPr marL="180975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Margens das lagoas </a:t>
            </a:r>
            <a:r>
              <a:rPr lang="pt-PT" sz="1400" dirty="0" smtClean="0">
                <a:latin typeface="+mn-lt"/>
              </a:rPr>
              <a:t>e </a:t>
            </a:r>
            <a:r>
              <a:rPr lang="pt-PT" sz="1400" dirty="0" smtClean="0">
                <a:latin typeface="+mn-lt"/>
              </a:rPr>
              <a:t>lagos</a:t>
            </a:r>
            <a:endParaRPr lang="pt-PT" sz="1400" dirty="0" smtClean="0">
              <a:latin typeface="+mn-lt"/>
            </a:endParaRP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Faixas de proteção das lagoas </a:t>
            </a:r>
            <a:r>
              <a:rPr lang="pt-PT" sz="1400" dirty="0" smtClean="0">
                <a:latin typeface="+mn-lt"/>
              </a:rPr>
              <a:t>e lagos</a:t>
            </a:r>
          </a:p>
        </p:txBody>
      </p:sp>
      <p:sp>
        <p:nvSpPr>
          <p:cNvPr id="12" name="Chaveta à esquerda 11"/>
          <p:cNvSpPr/>
          <p:nvPr/>
        </p:nvSpPr>
        <p:spPr>
          <a:xfrm>
            <a:off x="3819520" y="2662232"/>
            <a:ext cx="428628" cy="571504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3" name="Marcador de Posição de Conteúdo 2"/>
          <p:cNvSpPr txBox="1">
            <a:spLocks/>
          </p:cNvSpPr>
          <p:nvPr/>
        </p:nvSpPr>
        <p:spPr bwMode="auto">
          <a:xfrm>
            <a:off x="4105272" y="2662232"/>
            <a:ext cx="36433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Cursos </a:t>
            </a:r>
            <a:r>
              <a:rPr lang="pt-PT" sz="1400" dirty="0" smtClean="0">
                <a:latin typeface="+mn-lt"/>
              </a:rPr>
              <a:t>de água e respetivos leitos</a:t>
            </a:r>
          </a:p>
          <a:p>
            <a:pPr marL="180975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Margens aos leitos dos cursos </a:t>
            </a:r>
            <a:r>
              <a:rPr lang="pt-PT" sz="1400" dirty="0" smtClean="0">
                <a:latin typeface="+mn-lt"/>
              </a:rPr>
              <a:t>de </a:t>
            </a:r>
            <a:r>
              <a:rPr lang="pt-PT" sz="1400" dirty="0" smtClean="0">
                <a:latin typeface="+mn-lt"/>
              </a:rPr>
              <a:t>água</a:t>
            </a:r>
            <a:endParaRPr lang="pt-PT" sz="1400" dirty="0" smtClean="0">
              <a:latin typeface="+mn-lt"/>
            </a:endParaRP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endParaRPr lang="pt-PT" sz="1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 bwMode="auto">
          <a:xfrm>
            <a:off x="5286380" y="928670"/>
            <a:ext cx="364330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algn="ctr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lang="pt-PT" sz="2000" b="1" dirty="0" smtClean="0">
                <a:latin typeface="+mn-lt"/>
              </a:rPr>
              <a:t>TODOS OS OBJETOS SÃO DO TIPO ÁREA</a:t>
            </a:r>
            <a:endParaRPr lang="pt-PT" sz="2000" b="1" dirty="0" smtClean="0">
              <a:latin typeface="+mn-lt"/>
            </a:endParaRPr>
          </a:p>
        </p:txBody>
      </p:sp>
      <p:sp>
        <p:nvSpPr>
          <p:cNvPr id="15" name="Chaveta à esquerda 14"/>
          <p:cNvSpPr/>
          <p:nvPr/>
        </p:nvSpPr>
        <p:spPr>
          <a:xfrm>
            <a:off x="2709818" y="4586296"/>
            <a:ext cx="428628" cy="857256"/>
          </a:xfrm>
          <a:prstGeom prst="leftBrace">
            <a:avLst/>
          </a:prstGeom>
          <a:ln>
            <a:solidFill>
              <a:srgbClr val="BF0D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6" name="Marcador de Posição de Conteúdo 2"/>
          <p:cNvSpPr txBox="1">
            <a:spLocks/>
          </p:cNvSpPr>
          <p:nvPr/>
        </p:nvSpPr>
        <p:spPr bwMode="auto">
          <a:xfrm>
            <a:off x="2995602" y="4586296"/>
            <a:ext cx="364330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Albufeiras e respetivos leitos</a:t>
            </a:r>
            <a:endParaRPr lang="pt-PT" sz="1400" dirty="0" smtClean="0">
              <a:latin typeface="+mn-lt"/>
            </a:endParaRPr>
          </a:p>
          <a:p>
            <a:pPr marL="180975" indent="-180975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sz="1400" dirty="0" smtClean="0">
                <a:latin typeface="+mn-lt"/>
              </a:rPr>
              <a:t>Margens das albufeiras</a:t>
            </a:r>
            <a:endParaRPr lang="pt-PT" sz="1400" dirty="0" smtClean="0">
              <a:latin typeface="+mn-lt"/>
            </a:endParaRPr>
          </a:p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400" dirty="0" smtClean="0">
                <a:latin typeface="+mn-lt"/>
              </a:rPr>
              <a:t>Faixas de proteção das albufeiras</a:t>
            </a:r>
            <a:endParaRPr lang="pt-PT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143000"/>
          </a:xfrm>
        </p:spPr>
        <p:txBody>
          <a:bodyPr/>
          <a:lstStyle/>
          <a:p>
            <a:pPr marL="542925" indent="-542925" algn="just"/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2. Estruturação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da informação e definição do modelo de base de dados</a:t>
            </a:r>
            <a:endParaRPr lang="pt-PT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142844" y="1428736"/>
            <a:ext cx="507209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pt-PT" sz="2000" b="1" kern="0" dirty="0" smtClean="0">
                <a:latin typeface="+mn-lt"/>
              </a:rPr>
              <a:t>Adoção </a:t>
            </a:r>
            <a:r>
              <a:rPr lang="pt-PT" sz="2000" b="1" kern="0" dirty="0" smtClean="0">
                <a:latin typeface="+mn-lt"/>
              </a:rPr>
              <a:t>dos seguintes </a:t>
            </a:r>
            <a:r>
              <a:rPr lang="pt-PT" sz="2000" b="1" kern="0" dirty="0" smtClean="0">
                <a:latin typeface="+mn-lt"/>
              </a:rPr>
              <a:t>atributos</a:t>
            </a:r>
            <a:r>
              <a:rPr kumimoji="0" lang="pt-PT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kumimoji="0" lang="pt-PT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DTCC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MUNICIPIO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CODIGO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DOMINIO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CATEGORIA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TIPOLOGIA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CLASSE/OBJETO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FONTE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FUNDAMENTACAO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600" kern="0" dirty="0" smtClean="0">
                <a:solidFill>
                  <a:srgbClr val="663300"/>
                </a:solidFill>
                <a:latin typeface="+mn-lt"/>
              </a:rPr>
              <a:t>AREA</a:t>
            </a:r>
          </a:p>
          <a:p>
            <a:pPr marL="4476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 bwMode="auto">
          <a:xfrm>
            <a:off x="3686169" y="3219448"/>
            <a:ext cx="4857784" cy="40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0975" marR="0" indent="-180975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REN</a:t>
            </a:r>
            <a:endParaRPr lang="pt-PT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1643042" y="3328987"/>
            <a:ext cx="2000264" cy="18859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428760"/>
          </a:xfrm>
        </p:spPr>
        <p:txBody>
          <a:bodyPr/>
          <a:lstStyle/>
          <a:p>
            <a:pPr marL="542925" indent="-542925" algn="just">
              <a:lnSpc>
                <a:spcPts val="3000"/>
              </a:lnSpc>
            </a:pP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3. Definição </a:t>
            </a:r>
            <a:r>
              <a:rPr lang="pt-PT" sz="3200" dirty="0" smtClean="0">
                <a:solidFill>
                  <a:schemeClr val="accent2">
                    <a:lumMod val="75000"/>
                  </a:schemeClr>
                </a:solidFill>
              </a:rPr>
              <a:t>da representação gráfica dos objetos em termos da sua simbologia, convenções gráficas e regras topológicas</a:t>
            </a: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 bwMode="auto">
          <a:xfrm>
            <a:off x="428596" y="2000240"/>
            <a:ext cx="835824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pt-PT" sz="2000" kern="0" dirty="0" smtClean="0">
                <a:latin typeface="+mn-lt"/>
              </a:rPr>
              <a:t>Necessidade de dispor das </a:t>
            </a:r>
            <a:r>
              <a:rPr lang="pt-PT" sz="2000" kern="0" dirty="0" smtClean="0">
                <a:latin typeface="+mn-lt"/>
              </a:rPr>
              <a:t>cartas de delimitação da REN elaboradas ao abrigo do RJREN em </a:t>
            </a:r>
            <a:r>
              <a:rPr lang="pt-PT" sz="2000" kern="0" dirty="0" smtClean="0">
                <a:latin typeface="+mn-lt"/>
              </a:rPr>
              <a:t>vigor, </a:t>
            </a:r>
            <a:r>
              <a:rPr lang="pt-PT" sz="2000" b="1" kern="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em modo digital</a:t>
            </a:r>
            <a:r>
              <a:rPr lang="pt-PT" sz="2000" kern="0" dirty="0" smtClean="0">
                <a:latin typeface="+mn-lt"/>
              </a:rPr>
              <a:t>, de modo a proceder-se a uma análise </a:t>
            </a:r>
            <a:r>
              <a:rPr lang="pt-PT" sz="2000" kern="0" dirty="0" smtClean="0">
                <a:latin typeface="+mn-lt"/>
              </a:rPr>
              <a:t>em termos da informação apresentada na carta e respetiva </a:t>
            </a:r>
            <a:r>
              <a:rPr lang="pt-PT" sz="2000" kern="0" dirty="0" smtClean="0">
                <a:latin typeface="+mn-lt"/>
              </a:rPr>
              <a:t>representação (nomeadamente </a:t>
            </a:r>
            <a:r>
              <a:rPr lang="pt-PT" sz="2000" kern="0" dirty="0" smtClean="0">
                <a:latin typeface="+mn-lt"/>
              </a:rPr>
              <a:t>Cascais, Alcácer do Sal, </a:t>
            </a:r>
            <a:r>
              <a:rPr lang="pt-PT" sz="2000" kern="0" dirty="0" smtClean="0">
                <a:latin typeface="+mn-lt"/>
              </a:rPr>
              <a:t>Grândola</a:t>
            </a:r>
            <a:r>
              <a:rPr lang="pt-PT" sz="2000" kern="0" dirty="0" smtClean="0">
                <a:latin typeface="+mn-lt"/>
              </a:rPr>
              <a:t>, </a:t>
            </a:r>
            <a:r>
              <a:rPr lang="pt-PT" sz="2000" kern="0" dirty="0" smtClean="0">
                <a:latin typeface="+mn-lt"/>
              </a:rPr>
              <a:t>Serpa, Ferreira </a:t>
            </a:r>
            <a:r>
              <a:rPr lang="pt-PT" sz="2000" kern="0" dirty="0" smtClean="0">
                <a:latin typeface="+mn-lt"/>
              </a:rPr>
              <a:t>do </a:t>
            </a:r>
            <a:r>
              <a:rPr lang="pt-PT" sz="2000" kern="0" dirty="0" smtClean="0">
                <a:latin typeface="+mn-lt"/>
              </a:rPr>
              <a:t>Alentejo, …)</a:t>
            </a:r>
            <a:endParaRPr lang="pt-PT" sz="2000" kern="0" dirty="0" smtClean="0"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pt-PT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511</Words>
  <Application>Microsoft Office PowerPoint</Application>
  <PresentationFormat>Apresentação no Ecrã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DGT</vt:lpstr>
      <vt:lpstr>Grupo de Trabalho REN  CATÁLOGO DE OBJETOS PARA A ELABORAÇÃO DA CARTA DA REN  DGT, 21-06-2016</vt:lpstr>
      <vt:lpstr>Agenda</vt:lpstr>
      <vt:lpstr>1. Definição do catálogo de objetos da REN</vt:lpstr>
      <vt:lpstr>1. Definição do catálogo de objetos da REN [Tipo: ÁREA]</vt:lpstr>
      <vt:lpstr>1. Definição do catálogo de objetos da REN</vt:lpstr>
      <vt:lpstr>1. Definição do catálogo de objetos da REN</vt:lpstr>
      <vt:lpstr>2. Estruturação da informação e definição do modelo de base de dados</vt:lpstr>
      <vt:lpstr>3. Definição da representação gráfica dos objetos em termos da sua simbologia, convenções gráficas e regras topológicas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da Graça Almeida</dc:creator>
  <cp:lastModifiedBy>fsequeira</cp:lastModifiedBy>
  <cp:revision>63</cp:revision>
  <dcterms:created xsi:type="dcterms:W3CDTF">1601-01-01T00:00:00Z</dcterms:created>
  <dcterms:modified xsi:type="dcterms:W3CDTF">2016-06-21T08:39:49Z</dcterms:modified>
</cp:coreProperties>
</file>