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handoutMasterIdLst>
    <p:handoutMasterId r:id="rId64"/>
  </p:handoutMasterIdLst>
  <p:sldIdLst>
    <p:sldId id="258" r:id="rId5"/>
    <p:sldId id="367" r:id="rId6"/>
    <p:sldId id="425" r:id="rId7"/>
    <p:sldId id="368" r:id="rId8"/>
    <p:sldId id="372" r:id="rId9"/>
    <p:sldId id="373" r:id="rId10"/>
    <p:sldId id="374" r:id="rId11"/>
    <p:sldId id="369" r:id="rId12"/>
    <p:sldId id="370" r:id="rId13"/>
    <p:sldId id="371" r:id="rId14"/>
    <p:sldId id="335" r:id="rId15"/>
    <p:sldId id="340" r:id="rId16"/>
    <p:sldId id="338" r:id="rId17"/>
    <p:sldId id="339" r:id="rId18"/>
    <p:sldId id="408" r:id="rId19"/>
    <p:sldId id="410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11" r:id="rId51"/>
    <p:sldId id="412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4" r:id="rId60"/>
    <p:sldId id="422" r:id="rId61"/>
    <p:sldId id="423" r:id="rId62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8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3A27E-77F9-43C1-B25A-BF7C5B2357AE}" type="datetimeFigureOut">
              <a:rPr lang="pt-PT" smtClean="0"/>
              <a:pPr/>
              <a:t>01-06-2016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D38AB-52AB-45C4-A764-6861C3DBC4E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60FD8-5938-4404-8293-36465DECEAA3}" type="datetimeFigureOut">
              <a:rPr lang="pt-PT" smtClean="0"/>
              <a:pPr/>
              <a:t>01-06-2016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B205-2C0C-4A0C-9E5F-5C77F046496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05-2C0C-4A0C-9E5F-5C77F0464960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ACBE-FAFB-4527-9588-60D3CF7D45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AE33-4266-4DB1-BFFB-EA3F20B651C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3513" y="549275"/>
            <a:ext cx="1943100" cy="504031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549275"/>
            <a:ext cx="5676900" cy="504031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32E7-2E25-4D7B-94D0-53DC663C7A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A5D8-598D-4AC2-9C33-F25000B51373}" type="datetimeFigureOut">
              <a:rPr lang="pt-PT"/>
              <a:pPr>
                <a:defRPr/>
              </a:pPr>
              <a:t>01-06-2016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E4E1-1D88-4B2C-975A-82531A3F9FA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A3A1-7F25-4F0E-97A0-EB1C334EC8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8B4-06FC-462B-98D2-5982EB78348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42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2205038"/>
            <a:ext cx="38100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46BC-96A7-4AC4-85F6-45AF365C29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24A0-C451-4B9F-88D1-3AE57B1F42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8A61-3D2C-4EEE-8E12-CC8BA1BB1F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97D4-D485-4367-BDAB-D82B488E6E0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B7DE-998E-434C-9DAA-FD5BDB8FBA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AC6C-6532-4CFE-ADC0-4DB2EFB253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205038"/>
            <a:ext cx="777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859C27-81EC-4BE3-B23B-E588D2D41F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ângulo 6"/>
          <p:cNvSpPr/>
          <p:nvPr userDrawn="1"/>
        </p:nvSpPr>
        <p:spPr>
          <a:xfrm>
            <a:off x="0" y="0"/>
            <a:ext cx="9144000" cy="188913"/>
          </a:xfrm>
          <a:prstGeom prst="rect">
            <a:avLst/>
          </a:prstGeom>
          <a:solidFill>
            <a:srgbClr val="00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32" name="Imagem 7" descr="Banner CNT_2_300Dpi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6083300"/>
            <a:ext cx="36004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3456384"/>
          </a:xfrm>
        </p:spPr>
        <p:txBody>
          <a:bodyPr/>
          <a:lstStyle/>
          <a:p>
            <a:pPr eaLnBrk="1" hangingPunct="1"/>
            <a:r>
              <a:rPr lang="pt-PT" b="1" dirty="0" smtClean="0">
                <a:latin typeface="+mn-lt"/>
              </a:rPr>
              <a:t>Grupo de Trabalho REN</a:t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/>
            </a:r>
            <a:br>
              <a:rPr lang="pt-PT" b="1" dirty="0" smtClean="0">
                <a:latin typeface="+mn-lt"/>
              </a:rPr>
            </a:br>
            <a:r>
              <a:rPr lang="pt-PT" b="1" dirty="0" smtClean="0">
                <a:latin typeface="+mn-lt"/>
              </a:rPr>
              <a:t>3ª </a:t>
            </a:r>
            <a:r>
              <a:rPr lang="pt-PT" b="1" dirty="0" smtClean="0">
                <a:latin typeface="+mn-lt"/>
              </a:rPr>
              <a:t>reunião </a:t>
            </a: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4000" b="1" dirty="0" smtClean="0">
                <a:latin typeface="+mn-lt"/>
              </a:rPr>
              <a:t/>
            </a:r>
            <a:br>
              <a:rPr lang="pt-PT" sz="4000" b="1" dirty="0" smtClean="0">
                <a:latin typeface="+mn-lt"/>
              </a:rPr>
            </a:br>
            <a:r>
              <a:rPr lang="pt-PT" sz="2400" b="1" dirty="0" smtClean="0">
                <a:latin typeface="+mn-lt"/>
              </a:rPr>
              <a:t>DGT, </a:t>
            </a:r>
            <a:r>
              <a:rPr lang="pt-PT" sz="2400" b="1" dirty="0" smtClean="0">
                <a:latin typeface="+mn-lt"/>
              </a:rPr>
              <a:t>01-06-2016</a:t>
            </a:r>
            <a:endParaRPr lang="pt-PT" sz="32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Enquadramento histórico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548680"/>
            <a:ext cx="7708091" cy="441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CCDR Algarve efetua pedido de esclarecimento </a:t>
            </a:r>
            <a:r>
              <a:rPr lang="pt-PT" sz="2000" dirty="0" smtClean="0">
                <a:latin typeface="Trebuchet MS" pitchFamily="34" charset="0"/>
              </a:rPr>
              <a:t>(06-10-2014)</a:t>
            </a:r>
          </a:p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b="1" dirty="0" smtClean="0">
              <a:latin typeface="Trebuchet MS" pitchFamily="34" charset="0"/>
            </a:endParaRP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A CM Alcoutim envia à CCDR uma proposta de revisão da delimitação da REN, datada de </a:t>
            </a:r>
            <a:r>
              <a:rPr lang="pt-PT" sz="1400" b="1" dirty="0" smtClean="0">
                <a:latin typeface="Trebuchet MS" pitchFamily="34" charset="0"/>
              </a:rPr>
              <a:t>junho 2014 </a:t>
            </a:r>
            <a:r>
              <a:rPr lang="pt-PT" sz="1400" dirty="0" smtClean="0">
                <a:latin typeface="Trebuchet MS" pitchFamily="34" charset="0"/>
              </a:rPr>
              <a:t>para realização de CS com entidades representativas dos interesses a ponderar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No debate em torno da aplicação dos critérios de delimitação decorrentes da OENR “</a:t>
            </a:r>
            <a:r>
              <a:rPr lang="pt-PT" sz="1400" i="1" dirty="0" smtClean="0">
                <a:latin typeface="Trebuchet MS" pitchFamily="34" charset="0"/>
              </a:rPr>
              <a:t>surgiu uma questão que gerou alguma controvérsia, em torno da delimitação da tipologia AEREHS, no que respeita aos valores a aplicar em termos de classificação qualitativa da perda do solo associada a um risco de erosão hídrica (</a:t>
            </a:r>
            <a:r>
              <a:rPr lang="pt-PT" sz="1400" i="1" dirty="0" err="1" smtClean="0">
                <a:latin typeface="Trebuchet MS" pitchFamily="34" charset="0"/>
              </a:rPr>
              <a:t>Pse</a:t>
            </a:r>
            <a:r>
              <a:rPr lang="pt-PT" sz="1400" i="1" dirty="0" smtClean="0">
                <a:latin typeface="Trebuchet MS" pitchFamily="34" charset="0"/>
              </a:rPr>
              <a:t>)</a:t>
            </a:r>
            <a:r>
              <a:rPr lang="pt-PT" sz="1400" dirty="0" smtClean="0">
                <a:latin typeface="Trebuchet MS" pitchFamily="34" charset="0"/>
              </a:rPr>
              <a:t>”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Referem que ao aplicar os métodos de análise decorrentes das OE a esta tipologia, resultou a afetação de 0,4% da área do município à REN segundo o critério de risco de erosão hídrica, valor que se considera baixo, face à realidade do território concelhio.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Solicitam por isso </a:t>
            </a:r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esclarecimentos relativamente à obrigatoriedade de utilização exclusiva do risco elevado (&gt;= a 55ton/</a:t>
            </a:r>
            <a:r>
              <a:rPr lang="pt-PT" sz="1400" b="1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ha.ano</a:t>
            </a:r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), na determinação da Perda de solo específico (PSE) tendo em conta a equação exposta na lei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1547664" y="5229200"/>
            <a:ext cx="705678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dirty="0" smtClean="0">
              <a:latin typeface="Trebuchet MS" pitchFamily="34" charset="0"/>
            </a:endParaRPr>
          </a:p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CNREN delibera no sentido da aplicação da lei em vigor e solicita à SEOTCN a constituição de uma comissão técnica para avaliar a metodologia de delimitação das AEREHS e propor alterações legislativas</a:t>
            </a:r>
          </a:p>
          <a:p>
            <a:pPr marL="180975" lvl="3"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6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539552" y="836712"/>
            <a:ext cx="7920880" cy="447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CCDR Algarve insiste e CM de Alcoutim efetua pedido de esclarecimento </a:t>
            </a:r>
            <a:r>
              <a:rPr lang="pt-PT" sz="2000" dirty="0" smtClean="0">
                <a:latin typeface="Trebuchet MS" pitchFamily="34" charset="0"/>
              </a:rPr>
              <a:t>(15-01-2015)</a:t>
            </a:r>
          </a:p>
          <a:p>
            <a:pPr marL="800100" lvl="1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050" dirty="0" smtClean="0">
              <a:latin typeface="Trebuchet MS" pitchFamily="34" charset="0"/>
            </a:endParaRP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Referem que Alcoutim é um concelho isolado, afetado pelo problema da desertificação humana e envelhecimento da população, mas existe interesse de investimento nos setores turismo e economia, o que contribui para o desenvolvimento do concelho e fixação de população;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Consideram que REN em vigor (43% do concelho) em conjunto com outras SRUP tem vindo a condicionar o investimento havendo por isso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 necessidade de</a:t>
            </a:r>
            <a:r>
              <a:rPr lang="pt-PT" sz="1400" dirty="0" smtClean="0">
                <a:latin typeface="Trebuchet MS" pitchFamily="34" charset="0"/>
              </a:rPr>
              <a:t> novas REN a delimitar ao abrigo OENR;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Afirmam que na revisão REN Alcoutim houve trabalho conjunto com várias entidades (CCDR Algarve, APA, ANPC, DRAPAL, ICNF) mas que existem divergências na aplicação da lei nomeadamente o “</a:t>
            </a:r>
            <a:r>
              <a:rPr lang="pt-PT" sz="1400" i="1" dirty="0" smtClean="0">
                <a:latin typeface="Trebuchet MS" pitchFamily="34" charset="0"/>
              </a:rPr>
              <a:t>limiar da perda de solo associado ao risco de erosão hídrica</a:t>
            </a:r>
            <a:r>
              <a:rPr lang="pt-PT" sz="1400" dirty="0" smtClean="0">
                <a:latin typeface="Trebuchet MS" pitchFamily="34" charset="0"/>
              </a:rPr>
              <a:t>”;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Consideram que a resposta da CNREN ao pedido de esclarecimento CCDR Algarve não foi esclarecedor;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Solicitam que a CNREN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“</a:t>
            </a:r>
            <a:r>
              <a:rPr lang="pt-PT" sz="14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se digne esclarecer qual o limiar aplicável da perda de solo associado ao risco de erosão hídrica,…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187624" y="1187308"/>
            <a:ext cx="6843995" cy="30337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CNREN delibera a constituição de um grupo de trabalho para elaborar resposta conjunta;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SEOTCN considerou que a CNREN era o órgão competente para “apreciar e pronunciar-se no sentido que considerar mais adequado no âmbito da legislação vigente” e sugeriu que o assunto fosse colocado à discussão no âmbito do GTT; 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Discussão não conclusiva na 9ª reunião do GTT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sucessivas reuniões da CNREN para discussão da proposta de resposta conjunta concluindo com a aprovação de recomendação técnica genérica sobre os limiares a considerar na delimitação das AEREHS, remetida a todas as CCDR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588" y="6343171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11560" y="421935"/>
            <a:ext cx="7940675" cy="1494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dirty="0" smtClean="0">
                <a:latin typeface="Trebuchet MS" pitchFamily="34" charset="0"/>
              </a:rPr>
              <a:t>...Mas ainda antes do grupo de trabalho ter apresentado a suas conclusões... 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100" b="1" dirty="0" smtClean="0">
              <a:latin typeface="Trebuchet MS" pitchFamily="34" charset="0"/>
            </a:endParaRP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	CM de Alcoutim remete a nova proposta de delimitação da REN para emissão de parecer da CNREN </a:t>
            </a:r>
            <a:r>
              <a:rPr lang="pt-PT" sz="2000" dirty="0" smtClean="0">
                <a:latin typeface="Trebuchet MS" pitchFamily="34" charset="0"/>
              </a:rPr>
              <a:t>(19-02-2015)</a:t>
            </a:r>
            <a:endParaRPr lang="pt-PT" sz="1600" dirty="0" smtClean="0">
              <a:latin typeface="Trebuchet MS" pitchFamily="34" charset="0"/>
            </a:endParaRP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1043608" y="3158966"/>
            <a:ext cx="7272808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Proposta apreciada em  reunião da CNREN de 19-03-2015, tendo sido emitido parecer favorável condicionado;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CM de Alcoutim envia “nota técnica” com esclarecimentos que visam dar resposta às questões suscitadas no parecer, os quais foram formalmente aceites pela CNREN em 04-05-2015;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CCDR Algarve efetua pedido de análise adicional à CNT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CNT delibera em 24-11-2015 assumir o caracter vinculativo do parecer da CNREN</a:t>
            </a:r>
          </a:p>
          <a:p>
            <a:pPr marL="342900" indent="-342900">
              <a:spcAft>
                <a:spcPts val="600"/>
              </a:spcAft>
              <a:buFont typeface="Wingdings"/>
              <a:buChar char="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despacho do vice-presidente da CCDR Algarve aprova a proposta da delimitação da REN de Alcoutim em 27-11-2015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475656" y="2132856"/>
            <a:ext cx="62646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200" b="1" dirty="0" smtClean="0">
                <a:solidFill>
                  <a:srgbClr val="000000"/>
                </a:solidFill>
                <a:latin typeface="Trebuchet MS" pitchFamily="34" charset="0"/>
              </a:rPr>
              <a:t>O parecer da CNREN deve ser emitido no prazo de 22 dias, não prorrogáveis, contado a partir da data do pedido de consulta [</a:t>
            </a: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data entrada na DGT]</a:t>
            </a:r>
          </a:p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alínea 10 do </a:t>
            </a:r>
            <a:r>
              <a:rPr lang="pt-PT" sz="1200" dirty="0" err="1" smtClean="0">
                <a:solidFill>
                  <a:srgbClr val="000000"/>
                </a:solidFill>
                <a:latin typeface="Trebuchet MS" pitchFamily="34" charset="0"/>
              </a:rPr>
              <a:t>Art</a:t>
            </a:r>
            <a:r>
              <a:rPr lang="pt-PT" sz="1200" dirty="0" smtClean="0">
                <a:solidFill>
                  <a:srgbClr val="000000"/>
                </a:solidFill>
                <a:latin typeface="Trebuchet MS" pitchFamily="34" charset="0"/>
              </a:rPr>
              <a:t>. 11º do DL 166/2008</a:t>
            </a:r>
            <a:endParaRPr lang="pt-PT" sz="14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Proposta de delimitação da REN de Alcoutim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ângulo 25"/>
          <p:cNvSpPr/>
          <p:nvPr/>
        </p:nvSpPr>
        <p:spPr>
          <a:xfrm>
            <a:off x="251520" y="5589240"/>
            <a:ext cx="511256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971600" y="2790220"/>
            <a:ext cx="1008112" cy="38164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abril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setembro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fevereiro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Abril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maio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Julho</a:t>
            </a:r>
            <a:endParaRPr lang="pt-PT" sz="105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setembro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Outubro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Novembro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janeiro </a:t>
            </a:r>
          </a:p>
          <a:p>
            <a:pPr marL="0" lvl="1" algn="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fevereiro 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endParaRPr lang="pt-PT" sz="105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1763688" y="2646204"/>
            <a:ext cx="936104" cy="4023156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085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05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2016224" cy="504056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b="1" dirty="0" smtClean="0">
                <a:solidFill>
                  <a:srgbClr val="197412"/>
                </a:solidFill>
              </a:rPr>
              <a:t>REN em vigor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047850" y="404813"/>
            <a:ext cx="4900414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Revisão</a:t>
            </a:r>
            <a:r>
              <a:rPr lang="en-US" sz="2400" b="1" spc="-150" dirty="0" smtClean="0"/>
              <a:t> da </a:t>
            </a:r>
            <a:r>
              <a:rPr lang="en-US" sz="2400" b="1" spc="-150" dirty="0" err="1" smtClean="0"/>
              <a:t>delimitação</a:t>
            </a:r>
            <a:r>
              <a:rPr lang="en-US" sz="2400" b="1" spc="-150" dirty="0" smtClean="0"/>
              <a:t> da REN de </a:t>
            </a:r>
            <a:r>
              <a:rPr lang="en-US" sz="2400" b="1" spc="-150" dirty="0" err="1" smtClean="0"/>
              <a:t>Alcoutim</a:t>
            </a:r>
            <a:endParaRPr lang="pt-PT" sz="2400" b="1" spc="-150" dirty="0"/>
          </a:p>
        </p:txBody>
      </p:sp>
      <p:sp>
        <p:nvSpPr>
          <p:cNvPr id="4" name="Rectângulo 3"/>
          <p:cNvSpPr/>
          <p:nvPr/>
        </p:nvSpPr>
        <p:spPr>
          <a:xfrm>
            <a:off x="5868144" y="1052736"/>
            <a:ext cx="2664296" cy="830997"/>
          </a:xfrm>
          <a:prstGeom prst="rect">
            <a:avLst/>
          </a:prstGeom>
          <a:ln>
            <a:solidFill>
              <a:srgbClr val="0085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200" dirty="0" smtClean="0">
                <a:latin typeface="+mn-lt"/>
              </a:rPr>
              <a:t>carta da REN em vigor composta por 3 extratos à escala 1/25000 e por um pormenor da parcela excluída da carta da REN, à escala 1/25000 ampliada.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5940152" y="3078252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ângulo 7"/>
          <p:cNvSpPr/>
          <p:nvPr/>
        </p:nvSpPr>
        <p:spPr>
          <a:xfrm>
            <a:off x="1963077" y="2646204"/>
            <a:ext cx="5373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2013 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982313" y="3449325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2014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982313" y="5589240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pt-PT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483768" y="2790220"/>
            <a:ext cx="6084168" cy="34086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CM Alcoutim inicia a r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evisão da REN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Primeira reunião (CMA+CCDR+ARH </a:t>
            </a:r>
            <a:r>
              <a:rPr lang="pt-PT" sz="1050" b="1" dirty="0" err="1" smtClean="0"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 da p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roposta  REN sem exclusões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 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REN total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Reunião de trabalho (CMA+CCDR+ARH </a:t>
            </a:r>
            <a:r>
              <a:rPr lang="pt-PT" sz="1050" b="1" dirty="0" err="1" smtClean="0"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entrega, discussão e aprovação da proposta pela CMA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Conferência de Serviços (CMA+CCDR+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ARH 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+ANPC+ICNF+DRAP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PT" sz="105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Alg</a:t>
            </a: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CMA envia adenda à proposta 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reunião de trabalho (CCDR+ARH Algarve+?)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pedido de esclarecimento à CNREN sobre limiar da perda de solo</a:t>
            </a:r>
          </a:p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05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Conferência Decisória  apreciação desfavorável</a:t>
            </a:r>
            <a:endParaRPr lang="pt-PT" sz="1050" b="1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 flipV="1">
            <a:off x="1115616" y="3356992"/>
            <a:ext cx="6336704" cy="72008"/>
          </a:xfrm>
          <a:prstGeom prst="line">
            <a:avLst/>
          </a:prstGeom>
          <a:ln w="12700">
            <a:solidFill>
              <a:srgbClr val="00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 flipV="1">
            <a:off x="1115616" y="5517232"/>
            <a:ext cx="6336704" cy="72008"/>
          </a:xfrm>
          <a:prstGeom prst="line">
            <a:avLst/>
          </a:prstGeom>
          <a:ln w="12700">
            <a:solidFill>
              <a:srgbClr val="00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2339752" y="1024280"/>
            <a:ext cx="3384376" cy="892552"/>
          </a:xfrm>
          <a:prstGeom prst="rect">
            <a:avLst/>
          </a:prstGeom>
          <a:ln>
            <a:solidFill>
              <a:srgbClr val="008500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dirty="0" smtClean="0">
                <a:latin typeface="+mn-lt"/>
              </a:rPr>
              <a:t>aprovada pela RCM n.º 153/2007, de 02-10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dirty="0" smtClean="0">
                <a:latin typeface="+mn-lt"/>
              </a:rPr>
              <a:t>alterada pelo Despacho (extrato) n.º 14890/2013, de 18-11. 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827584" y="22768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>
                <a:solidFill>
                  <a:srgbClr val="197412"/>
                </a:solidFill>
                <a:latin typeface="+mn-lt"/>
              </a:rPr>
              <a:t>Processo de revisão da REN de Alcoutim</a:t>
            </a:r>
            <a:endParaRPr lang="pt-PT" sz="1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134069" cy="20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7052069" cy="247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5436096" y="5373216"/>
            <a:ext cx="259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APA deu parecer desfavorável no âmbito das suas competências e fundamentou a sua posição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26064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2492896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170462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j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6591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90" y="1412776"/>
            <a:ext cx="6496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6524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64960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6084168" y="5715833"/>
            <a:ext cx="2596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ICNF deu parecer favorável no âmbito das suas competências mas desfavorável tendo em conta questões suscitadas pela CCDR e APA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7504" y="26064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7504" y="119675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2617167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108520" y="371703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5868144" y="218570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ANPC deu parecer favorável no âmbito das suas competências </a:t>
            </a:r>
            <a:endParaRPr lang="pt-PT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838085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n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6562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6505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6948265" y="2402885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DRAP Algarve deu parecer favorável no âmbito das suas competências mas desfavorável tendo em conta questões suscitadas pela CCDR e APA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97152"/>
            <a:ext cx="6705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9512" y="33265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191683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536" y="443711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3384550"/>
          </a:xfrm>
        </p:spPr>
        <p:txBody>
          <a:bodyPr/>
          <a:lstStyle/>
          <a:p>
            <a:r>
              <a:rPr lang="pt-PT" sz="2500" dirty="0" smtClean="0"/>
              <a:t>1.Seguimento </a:t>
            </a:r>
            <a:r>
              <a:rPr lang="pt-PT" sz="2500" dirty="0" smtClean="0"/>
              <a:t>dos trabalhos acordados na 2ª Reunião – apresentação de </a:t>
            </a:r>
            <a:r>
              <a:rPr lang="pt-PT" sz="2500" dirty="0" smtClean="0"/>
              <a:t>proposta </a:t>
            </a:r>
            <a:r>
              <a:rPr lang="pt-PT" sz="2500" dirty="0" smtClean="0"/>
              <a:t>de recomendação técnica;</a:t>
            </a:r>
          </a:p>
          <a:p>
            <a:r>
              <a:rPr lang="pt-PT" sz="2500" dirty="0" smtClean="0"/>
              <a:t> </a:t>
            </a:r>
          </a:p>
          <a:p>
            <a:r>
              <a:rPr lang="pt-PT" sz="2500" dirty="0" smtClean="0"/>
              <a:t>2. Aplicação das OENR - Áreas de elevado risco de erosão hídrica do solo e Áreas de instabilidade de vertentes – Apresentação de casos pela CCDR LVT (a confirmar) e CCDR Alentejo</a:t>
            </a:r>
          </a:p>
          <a:p>
            <a:r>
              <a:rPr lang="pt-PT" sz="2500" dirty="0" smtClean="0"/>
              <a:t> </a:t>
            </a:r>
          </a:p>
          <a:p>
            <a:r>
              <a:rPr lang="pt-PT" sz="2500" dirty="0" smtClean="0"/>
              <a:t>3. Discussão - Delimitação da </a:t>
            </a:r>
            <a:r>
              <a:rPr lang="pt-PT" sz="2500" dirty="0" smtClean="0"/>
              <a:t>REN de Alcoutim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3606782"/>
            <a:ext cx="1847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 sz="1400">
              <a:latin typeface="+mn-lt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04248" y="3356992"/>
            <a:ext cx="2016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CCDR Algarve deu parecer desfavorável no âmbito das suas competências e fundamentou as sua posição na conferência de serviços mas faz depender a sua decisão final na conferência decisória da resposta da CNREN</a:t>
            </a:r>
            <a:endParaRPr lang="pt-PT" sz="1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500312" y="684171"/>
            <a:ext cx="6087912" cy="3752941"/>
            <a:chOff x="2124434" y="1198622"/>
            <a:chExt cx="6534150" cy="423844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434" y="1198622"/>
              <a:ext cx="6534150" cy="366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8247" y="4836993"/>
              <a:ext cx="64865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6003715" cy="116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9512" y="33265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Serviços (17-09-2014)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6024" y="4489375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Conferência Decisória 03-02-2015</a:t>
            </a:r>
            <a:endParaRPr lang="pt-PT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/>
        </p:nvGraphicFramePr>
        <p:xfrm>
          <a:off x="1187624" y="404664"/>
          <a:ext cx="4248472" cy="2748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612"/>
                <a:gridCol w="1416708"/>
                <a:gridCol w="1368152"/>
              </a:tblGrid>
              <a:tr h="444434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Entidade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</a:t>
                      </a: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Serviços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17-09-2014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 Decisória</a:t>
                      </a:r>
                    </a:p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03-02-2015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6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APA/ARH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ANPC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CCDR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+mn-lt"/>
                        </a:rPr>
                        <a:t>DRAP Algarve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ICNF, IP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upo 8"/>
          <p:cNvGrpSpPr/>
          <p:nvPr/>
        </p:nvGrpSpPr>
        <p:grpSpPr>
          <a:xfrm>
            <a:off x="395536" y="5013176"/>
            <a:ext cx="6648450" cy="1623045"/>
            <a:chOff x="827584" y="3501008"/>
            <a:chExt cx="6648450" cy="16230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501008"/>
              <a:ext cx="66484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4581128"/>
              <a:ext cx="63722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ixaDeTexto 13"/>
          <p:cNvSpPr txBox="1"/>
          <p:nvPr/>
        </p:nvSpPr>
        <p:spPr>
          <a:xfrm>
            <a:off x="1691680" y="4581128"/>
            <a:ext cx="2075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latin typeface="+mn-lt"/>
              </a:rPr>
              <a:t>Comentário da equipa</a:t>
            </a:r>
            <a:endParaRPr lang="pt-PT" sz="1600" b="1" dirty="0">
              <a:latin typeface="+mn-lt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4499992" y="328498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6012160" y="83671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+mn-lt"/>
              </a:rPr>
              <a:t>Nota:</a:t>
            </a:r>
          </a:p>
          <a:p>
            <a:r>
              <a:rPr lang="pt-PT" sz="1600" dirty="0" smtClean="0">
                <a:latin typeface="+mn-lt"/>
              </a:rPr>
              <a:t>Na CS a equipa anuncia alterações à proposta apresentada em junho 2014 que contudo não se refletem na versão enviada à CNREN (compare-se ata CS e quadro síntese da proposta)</a:t>
            </a:r>
            <a:endParaRPr lang="pt-PT" sz="1600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680" y="3573016"/>
            <a:ext cx="6705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94841" y="1224930"/>
            <a:ext cx="7777559" cy="537242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1. Áreas de proteção do litoral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Águas de transição e respetivos leitos, margens e faixas de proteção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2. Áreas relevantes para a sustentabilidade do ciclo hidrológico terrestre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Cursos de água e respetivos leitos e margens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Lagoas e lagos e respetivos leitos e margens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Albufeiras que contribuam para a conectividade e coerência ecológica da REN, bem como os respetivos leitos, margens e faixas de proteção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estratégicas de recarga de aquíferos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600" dirty="0" smtClean="0"/>
              <a:t>3. Áreas de prevenção de riscos naturais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Zonas ameaçadas por cheias 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de elevado risco de erosão hídrica do solo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Áreas de instabilidade de vertentes</a:t>
            </a:r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endParaRPr lang="pt-PT" sz="1400" b="1" dirty="0" smtClean="0"/>
          </a:p>
          <a:p>
            <a:pPr marL="36195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pt-PT" sz="1400" b="1" dirty="0" smtClean="0"/>
              <a:t>IG à escala 1:10000 em suporte digital, formato vetorial (DGN), adquirida à CM Alcoutim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755576" y="547911"/>
            <a:ext cx="7427913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Tipologias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na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proposta</a:t>
            </a:r>
            <a:r>
              <a:rPr lang="en-US" sz="2400" b="1" spc="-150" dirty="0" smtClean="0"/>
              <a:t> de REN de </a:t>
            </a:r>
            <a:r>
              <a:rPr lang="en-US" sz="2400" b="1" spc="-150" dirty="0" err="1" smtClean="0"/>
              <a:t>Alcoutim</a:t>
            </a:r>
            <a:endParaRPr lang="pt-PT" sz="2400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1126705" y="1484784"/>
            <a:ext cx="6697439" cy="3644230"/>
          </a:xfrm>
          <a:solidFill>
            <a:schemeClr val="bg1"/>
          </a:solidFill>
        </p:spPr>
        <p:txBody>
          <a:bodyPr/>
          <a:lstStyle/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As OENR consideram o estuário do Rio Guadiana como águas de transição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As alturas médias do perfil dos troços das ribeiras do Vascão e dos Cadavais adjacentes ao Guadiana foram estimadas por extrapolação dos valores hidrológicos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Faixa de proteção 100 m (inclui as margens)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LMPAVE fornecida pela APA-ARH Algarve,  setembro 2014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b="1" dirty="0" smtClean="0"/>
              <a:t>Aplicação ao concelho de Alcoutim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dirty="0" smtClean="0"/>
              <a:t>Identificadas as superfícies salobras do Rio Guadiana, bem como a respetiva margem (50m) e faixa proteção (100m).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None/>
            </a:pPr>
            <a:r>
              <a:rPr lang="pt-PT" sz="1600" b="1" dirty="0" smtClean="0">
                <a:solidFill>
                  <a:srgbClr val="197412"/>
                </a:solidFill>
              </a:rPr>
              <a:t>726,8 </a:t>
            </a:r>
            <a:r>
              <a:rPr lang="pt-PT" sz="1600" b="1" dirty="0" err="1" smtClean="0">
                <a:solidFill>
                  <a:srgbClr val="197412"/>
                </a:solidFill>
              </a:rPr>
              <a:t>ha</a:t>
            </a:r>
            <a:r>
              <a:rPr lang="pt-PT" sz="1600" b="1" dirty="0" smtClean="0">
                <a:solidFill>
                  <a:srgbClr val="197412"/>
                </a:solidFill>
              </a:rPr>
              <a:t> (1,3% da área do município)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27913" cy="7200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Águas de transição e respetivos leitos, margens e faixas de proteção </a:t>
            </a:r>
            <a:endParaRPr lang="pt-PT" sz="2400" b="1" spc="-150" dirty="0"/>
          </a:p>
        </p:txBody>
      </p:sp>
      <p:sp>
        <p:nvSpPr>
          <p:cNvPr id="4" name="Rectângulo 3"/>
          <p:cNvSpPr/>
          <p:nvPr/>
        </p:nvSpPr>
        <p:spPr>
          <a:xfrm>
            <a:off x="251520" y="1052736"/>
            <a:ext cx="492443" cy="26354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PT" sz="2000" spc="-150" dirty="0" smtClean="0">
                <a:latin typeface="+mj-lt"/>
              </a:rPr>
              <a:t>1. Áreas de proteção do litoral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519733"/>
            <a:ext cx="7992888" cy="57683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PT" sz="2400" b="1" spc="-150" dirty="0" smtClean="0"/>
              <a:t/>
            </a:r>
            <a:br>
              <a:rPr lang="pt-PT" sz="2400" b="1" spc="-150" dirty="0" smtClean="0"/>
            </a:br>
            <a:r>
              <a:rPr lang="pt-PT" sz="2200" b="1" spc="-150" dirty="0" smtClean="0"/>
              <a:t>Cursos de água e respetivos leitos e margens </a:t>
            </a:r>
            <a:endParaRPr lang="pt-PT" sz="2400" b="1" spc="-150" dirty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115616" y="1340768"/>
            <a:ext cx="5833343" cy="41482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Cursos de água que drenam bacias hidrográficas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 valor min. 3,5Km2</a:t>
            </a:r>
            <a:r>
              <a:rPr lang="pt-PT" sz="1600" kern="0" dirty="0" smtClean="0">
                <a:latin typeface="+mn-lt"/>
              </a:rPr>
              <a:t> e albufeiras de pequenos aproveitamentos hídricos</a:t>
            </a:r>
            <a:endParaRPr kumimoji="0" lang="pt-PT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rede hidrográfica da cartografia base à escala 10k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Contraste da rede hidrográfica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 a modelação digital do terreno, subtraindo à primeira os troços de linhas de água cuja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bacia de captação tivesse área inferior a 350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 excluindo cursos com caudal esporádico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baseline="0" dirty="0" smtClean="0">
                <a:latin typeface="+mn-lt"/>
              </a:rPr>
              <a:t>Inclusão de albufeiras com capacidade inferior a 100000m3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  <a:sym typeface="Wingdings" pitchFamily="2" charset="2"/>
              </a:rPr>
              <a:t>d</a:t>
            </a:r>
            <a:r>
              <a:rPr lang="pt-PT" sz="1600" kern="0" dirty="0" smtClean="0">
                <a:latin typeface="+mn-lt"/>
              </a:rPr>
              <a:t>elimitação do Rio Guadiana (50 m margem) e restantes cursos de água (10m margem)</a:t>
            </a:r>
            <a:endParaRPr lang="pt-PT" sz="16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1.315,3 </a:t>
            </a:r>
            <a:r>
              <a:rPr kumimoji="0" 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(2,3% da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área d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o município)</a:t>
            </a:r>
          </a:p>
        </p:txBody>
      </p:sp>
      <p:sp>
        <p:nvSpPr>
          <p:cNvPr id="4" name="Rectângulo 3"/>
          <p:cNvSpPr/>
          <p:nvPr/>
        </p:nvSpPr>
        <p:spPr>
          <a:xfrm>
            <a:off x="6660232" y="2132856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kern="0" dirty="0" smtClean="0">
                <a:latin typeface="+mn-lt"/>
              </a:rPr>
              <a:t>MDT escala 10K com resolução de célula de 5 m; PT-TM06/ETRS89</a:t>
            </a:r>
            <a:endParaRPr lang="pt-PT" sz="1400" dirty="0"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403648" y="1280954"/>
            <a:ext cx="6841455" cy="1195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 OENR não referem lagoas ou lagos classificados como de águas públicas no concelho de Alcoutim,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pelo que</a:t>
            </a:r>
            <a:r>
              <a:rPr lang="pt-PT" sz="1600" kern="0" noProof="0" dirty="0" smtClean="0">
                <a:latin typeface="+mn-lt"/>
              </a:rPr>
              <a:t>,</a:t>
            </a:r>
            <a:r>
              <a:rPr kumimoji="0" lang="pt-P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não se identifica nenhuma área por este critério.</a:t>
            </a:r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1475656" y="3488814"/>
            <a:ext cx="6841455" cy="2376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albufeiras classificadas: albufeira da barragem de Alcoutim e albufeira da barragem do Pereiro.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Identificaram-se mais 8 albufeiras com capacidade superior a 100.000m</a:t>
            </a:r>
            <a:r>
              <a:rPr lang="pt-PT" sz="1600" baseline="30000" dirty="0" smtClean="0">
                <a:latin typeface="+mn-lt"/>
              </a:rPr>
              <a:t>3</a:t>
            </a:r>
            <a:r>
              <a:rPr lang="pt-PT" sz="1600" kern="0" dirty="0" smtClean="0">
                <a:latin typeface="+mn-lt"/>
              </a:rPr>
              <a:t>.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Faixa de proteção (inclui margens)</a:t>
            </a:r>
            <a:r>
              <a:rPr lang="pt-PT" sz="1600" kern="0" dirty="0" smtClean="0">
                <a:latin typeface="+mn-lt"/>
              </a:rPr>
              <a:t>: 100m nas albufeiras classificadas e 30 m nas restantes albufeiras.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314,3 </a:t>
            </a:r>
            <a:r>
              <a:rPr kumimoji="0" lang="pt-P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ha</a:t>
            </a: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(0,5% da área do município)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1205880" y="2636912"/>
            <a:ext cx="675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spc="-150" dirty="0" smtClean="0">
                <a:latin typeface="+mj-lt"/>
              </a:rPr>
              <a:t>Albufeiras que contribuam para a conectividade e coerência ecológica da REN, bem como os respetivos leitos, margens e faixas de proteção </a:t>
            </a:r>
            <a:endParaRPr lang="pt-PT" sz="2000" dirty="0">
              <a:latin typeface="+mj-lt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187624" y="619919"/>
            <a:ext cx="7992888" cy="5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pt-PT" sz="2000" b="1" kern="0" spc="-1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Lagoas e lagos e respetivos leitos e margens </a:t>
            </a:r>
            <a:endParaRPr kumimoji="0" lang="pt-PT" sz="2000" b="1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192688" cy="60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000" b="1" spc="-150" dirty="0" smtClean="0"/>
              <a:t>Áreas estratégicas de recarga de aquíferos </a:t>
            </a:r>
            <a:endParaRPr lang="pt-PT" sz="2000" b="1" spc="-150" dirty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754881" y="1052736"/>
            <a:ext cx="7993583" cy="17720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dirty="0" smtClean="0">
                <a:latin typeface="+mn-lt"/>
              </a:rPr>
              <a:t>Relatório longo na justificação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kumimoji="0" lang="pt-PT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Pese embora o facto de a literatura científica não assinalar a existência de formações hidrogeológicas complexas no município de Alcoutim, a ocorrência (ainda que numa pequena fração do território) de solos aluvionares sugere a pertinência de uma análise conforme proposta</a:t>
            </a:r>
            <a:r>
              <a:rPr kumimoji="0" lang="pt-PT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[nas OENR] para os </a:t>
            </a:r>
            <a:r>
              <a:rPr kumimoji="0" lang="pt-PT" sz="1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sistemas aquíferos porosos ou com dupla porosidade</a:t>
            </a:r>
            <a:r>
              <a:rPr kumimoji="0" lang="pt-PT" sz="1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lang="pt-PT" sz="1400" kern="0" dirty="0" smtClean="0">
              <a:latin typeface="+mn-lt"/>
            </a:endParaRPr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827584" y="2565673"/>
            <a:ext cx="3672408" cy="40316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aplicação dos critérios resultou na identificação de um muito restrito número</a:t>
            </a:r>
            <a:r>
              <a:rPr kumimoji="0" lang="pt-PT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polígonos onde se verifica uma suscetibilidade alta ou moderada. 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400" kern="0" baseline="0" dirty="0" smtClean="0">
                <a:latin typeface="+mn-lt"/>
              </a:rPr>
              <a:t>Considerando a informação disponibilizada pela APA/ARH Algarve em junho 2014, considerou-se que a vulnerabilidade</a:t>
            </a:r>
            <a:r>
              <a:rPr lang="pt-PT" sz="1400" kern="0" dirty="0" smtClean="0">
                <a:latin typeface="+mn-lt"/>
              </a:rPr>
              <a:t> detetada é moderada e baixa.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De</a:t>
            </a:r>
            <a:r>
              <a:rPr kumimoji="0" lang="pt-PT" sz="1600" b="1" i="0" u="none" strike="noStrike" kern="0" cap="none" spc="0" normalizeH="0" noProof="0" dirty="0" smtClean="0">
                <a:ln>
                  <a:noFill/>
                </a:ln>
                <a:solidFill>
                  <a:srgbClr val="197412"/>
                </a:solidFill>
                <a:effectLst/>
                <a:uLnTx/>
                <a:uFillTx/>
                <a:latin typeface="+mn-lt"/>
              </a:rPr>
              <a:t> acordo com OENR este solos não devem ser classificados como REN.</a:t>
            </a: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rgbClr val="19741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51520" y="260648"/>
            <a:ext cx="800219" cy="46085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spc="-150" dirty="0" smtClean="0">
                <a:latin typeface="+mj-lt"/>
              </a:rPr>
              <a:t>2. Áreas relevantes para a sustentabilidade do ciclo hidrológico terrestre</a:t>
            </a:r>
            <a:endParaRPr lang="pt-PT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824536" cy="36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619919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Zonas ameaçadas por cheias</a:t>
            </a:r>
            <a:endParaRPr lang="pt-PT" sz="2400" b="1" spc="-150" dirty="0" smtClean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826889" y="1268760"/>
            <a:ext cx="4825231" cy="27081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Teve contributos da APA/ARH Algarve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600" kern="0" dirty="0" smtClean="0">
                <a:latin typeface="+mn-lt"/>
              </a:rPr>
              <a:t>A cota fixou-se nos 14 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Período de retorno 100 anos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Estações hidrométricas consideradas: Alcoutim, Monte dos Fortes, Tenência (Porto das Areias) e Vascão.</a:t>
            </a: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51922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  <p:sp>
        <p:nvSpPr>
          <p:cNvPr id="7" name="Marcador de Posição de Conteúdo 4"/>
          <p:cNvSpPr txBox="1">
            <a:spLocks/>
          </p:cNvSpPr>
          <p:nvPr/>
        </p:nvSpPr>
        <p:spPr bwMode="auto">
          <a:xfrm>
            <a:off x="5443785" y="1349152"/>
            <a:ext cx="3736727" cy="16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kern="0" baseline="0" dirty="0" smtClean="0">
                <a:latin typeface="+mn-lt"/>
              </a:rPr>
              <a:t>Descrita a metodologia com detalhe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2.048,9 </a:t>
            </a:r>
            <a:r>
              <a:rPr lang="pt-PT" sz="1600" b="1" kern="0" baseline="0" dirty="0" err="1" smtClean="0">
                <a:solidFill>
                  <a:srgbClr val="197412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 (3,6%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da área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municipal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259632" y="576858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elevado risco de erosão hídrica do solo na REN de Alcoutim</a:t>
            </a:r>
            <a:endParaRPr lang="pt-PT" sz="2400" b="1" spc="-150" dirty="0" smtClean="0"/>
          </a:p>
        </p:txBody>
      </p:sp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1187624" y="1368946"/>
            <a:ext cx="7488832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Tipologia mais complexa de aplicar e que mais dúvidas levantou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Problema das unidades e sistema utilizado…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Durante o processo contemplaram-se diversos métodos de cálculo da erosão do solo, mas optou-se pela aplicação estrita da formula estipulada nas OENR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2.568,9 </a:t>
            </a:r>
            <a:r>
              <a:rPr lang="pt-PT" sz="1600" b="1" kern="0" baseline="0" dirty="0" err="1" smtClean="0">
                <a:solidFill>
                  <a:srgbClr val="008500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 (4,5%</a:t>
            </a:r>
            <a:r>
              <a:rPr lang="pt-PT" sz="1600" b="1" kern="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da área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do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município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0000">
            <a:off x="1286059" y="2777345"/>
            <a:ext cx="7667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3384550"/>
          </a:xfrm>
        </p:spPr>
        <p:txBody>
          <a:bodyPr/>
          <a:lstStyle/>
          <a:p>
            <a:r>
              <a:rPr lang="pt-PT" sz="4400" dirty="0" smtClean="0"/>
              <a:t>1.Seguimento dos trabalhos acordados na 2ª Reunião – apresentação de proposta de recomendação técnica</a:t>
            </a:r>
            <a:endParaRPr lang="pt-PT" sz="4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elevado risco de erosão hídrica do solo na REN de Alcoutim</a:t>
            </a:r>
            <a:endParaRPr lang="pt-PT" sz="2400" b="1" spc="-15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-819472"/>
            <a:ext cx="4779341" cy="41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e Conteúdo 4"/>
          <p:cNvSpPr txBox="1">
            <a:spLocks/>
          </p:cNvSpPr>
          <p:nvPr/>
        </p:nvSpPr>
        <p:spPr bwMode="auto">
          <a:xfrm>
            <a:off x="1259632" y="1052736"/>
            <a:ext cx="6121375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R </a:t>
            </a:r>
            <a:r>
              <a:rPr lang="pt-PT" sz="1400" kern="0" dirty="0" smtClean="0">
                <a:latin typeface="+mn-lt"/>
                <a:sym typeface="Wingdings" pitchFamily="2" charset="2"/>
              </a:rPr>
              <a:t>- </a:t>
            </a:r>
            <a:r>
              <a:rPr lang="pt-PT" sz="1400" kern="0" dirty="0" smtClean="0">
                <a:latin typeface="+mn-lt"/>
              </a:rPr>
              <a:t>valores da precipitação do</a:t>
            </a:r>
            <a:r>
              <a:rPr lang="pt-PT" sz="1400" kern="0" dirty="0" smtClean="0">
                <a:latin typeface="+mn-lt"/>
                <a:sym typeface="Wingdings" pitchFamily="2" charset="2"/>
              </a:rPr>
              <a:t> INAG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  <a:sym typeface="Wingdings" pitchFamily="2" charset="2"/>
              </a:rPr>
              <a:t>K – valores de Pimenta, realizando a correspondência entre a carta de solos e a erodibilidade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  <a:sym typeface="Wingdings" pitchFamily="2" charset="2"/>
              </a:rPr>
              <a:t>LS – aplicação rigorosa da metodologia prevista nas OENR</a:t>
            </a: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C – valores tabelados nas OENR para as classes de ocupação e uso do solo, sendo a distribuição geográfica a definida pela COS 2007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P – valores da densidade populacional (Censos; 20 classes). Foi utilizado o valor de 5% que até se considera adequado face ao padrão de povoamento, relativamente uniforme. 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Destaques: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O fator LS mede apenas o contributo da fisiografia para a erosão propriamente dita e ignora o transporte e deposição de sedimentos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Os fatores C e P são mais complexos de obter/calcular porque são alteráveis no espaço e tempo. Utilizar o fator P com valor &gt;=100% apenas ocorre em situações excecionais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endParaRPr lang="pt-PT" sz="1400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latin typeface="+mn-lt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2.568,9 </a:t>
            </a:r>
            <a:r>
              <a:rPr lang="pt-PT" sz="1600" b="1" kern="0" baseline="0" dirty="0" err="1" smtClean="0">
                <a:solidFill>
                  <a:srgbClr val="008500"/>
                </a:solidFill>
                <a:latin typeface="+mn-lt"/>
              </a:rPr>
              <a:t>ha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 (4,5%</a:t>
            </a:r>
            <a:r>
              <a:rPr lang="pt-PT" sz="1600" b="1" kern="0" dirty="0" smtClean="0">
                <a:solidFill>
                  <a:srgbClr val="008500"/>
                </a:solidFill>
                <a:latin typeface="+mn-lt"/>
              </a:rPr>
              <a:t> </a:t>
            </a:r>
            <a:r>
              <a:rPr lang="pt-PT" sz="1600" b="1" kern="0" baseline="0" dirty="0" smtClean="0">
                <a:solidFill>
                  <a:srgbClr val="008500"/>
                </a:solidFill>
                <a:latin typeface="+mn-lt"/>
              </a:rPr>
              <a:t>da área 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do </a:t>
            </a:r>
            <a:r>
              <a:rPr lang="pt-PT" sz="1600" b="1" kern="0" dirty="0" smtClean="0">
                <a:solidFill>
                  <a:srgbClr val="197412"/>
                </a:solidFill>
                <a:latin typeface="+mn-lt"/>
              </a:rPr>
              <a:t>município</a:t>
            </a:r>
            <a:r>
              <a:rPr lang="pt-PT" sz="1600" b="1" kern="0" baseline="0" dirty="0" smtClean="0">
                <a:solidFill>
                  <a:srgbClr val="197412"/>
                </a:solidFill>
                <a:latin typeface="+mn-lt"/>
              </a:rPr>
              <a:t>)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6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24326" y="5583224"/>
            <a:ext cx="7685556" cy="13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27913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spc="-150" dirty="0" err="1" smtClean="0"/>
              <a:t>Esquema</a:t>
            </a:r>
            <a:r>
              <a:rPr lang="en-US" sz="2400" b="1" spc="-150" dirty="0" smtClean="0"/>
              <a:t> </a:t>
            </a:r>
            <a:r>
              <a:rPr lang="en-US" sz="2400" b="1" spc="-150" dirty="0" err="1" smtClean="0"/>
              <a:t>Nacional</a:t>
            </a:r>
            <a:r>
              <a:rPr lang="en-US" sz="2400" b="1" spc="-150" dirty="0" smtClean="0"/>
              <a:t> de </a:t>
            </a:r>
            <a:r>
              <a:rPr lang="en-US" sz="2400" b="1" spc="-150" dirty="0" err="1" smtClean="0"/>
              <a:t>Referência</a:t>
            </a:r>
            <a:r>
              <a:rPr lang="en-US" sz="2400" b="1" spc="-150" dirty="0" smtClean="0"/>
              <a:t>/AEREHS</a:t>
            </a:r>
            <a:endParaRPr lang="pt-PT" sz="2400" b="1" spc="-15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09" y="1457400"/>
            <a:ext cx="61656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160240" cy="12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1917278" cy="12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a livre 16"/>
          <p:cNvSpPr/>
          <p:nvPr/>
        </p:nvSpPr>
        <p:spPr>
          <a:xfrm>
            <a:off x="671587" y="3284984"/>
            <a:ext cx="3108325" cy="2252663"/>
          </a:xfrm>
          <a:custGeom>
            <a:avLst/>
            <a:gdLst>
              <a:gd name="connsiteX0" fmla="*/ 2822575 w 3108325"/>
              <a:gd name="connsiteY0" fmla="*/ 117475 h 2252663"/>
              <a:gd name="connsiteX1" fmla="*/ 2555875 w 3108325"/>
              <a:gd name="connsiteY1" fmla="*/ 41275 h 2252663"/>
              <a:gd name="connsiteX2" fmla="*/ 2041525 w 3108325"/>
              <a:gd name="connsiteY2" fmla="*/ 146050 h 2252663"/>
              <a:gd name="connsiteX3" fmla="*/ 1860550 w 3108325"/>
              <a:gd name="connsiteY3" fmla="*/ 269875 h 2252663"/>
              <a:gd name="connsiteX4" fmla="*/ 1365250 w 3108325"/>
              <a:gd name="connsiteY4" fmla="*/ 307975 h 2252663"/>
              <a:gd name="connsiteX5" fmla="*/ 727075 w 3108325"/>
              <a:gd name="connsiteY5" fmla="*/ 584200 h 2252663"/>
              <a:gd name="connsiteX6" fmla="*/ 288925 w 3108325"/>
              <a:gd name="connsiteY6" fmla="*/ 850900 h 2252663"/>
              <a:gd name="connsiteX7" fmla="*/ 60325 w 3108325"/>
              <a:gd name="connsiteY7" fmla="*/ 1108075 h 2252663"/>
              <a:gd name="connsiteX8" fmla="*/ 31750 w 3108325"/>
              <a:gd name="connsiteY8" fmla="*/ 1422400 h 2252663"/>
              <a:gd name="connsiteX9" fmla="*/ 250825 w 3108325"/>
              <a:gd name="connsiteY9" fmla="*/ 1765300 h 2252663"/>
              <a:gd name="connsiteX10" fmla="*/ 1089025 w 3108325"/>
              <a:gd name="connsiteY10" fmla="*/ 2212975 h 2252663"/>
              <a:gd name="connsiteX11" fmla="*/ 1612900 w 3108325"/>
              <a:gd name="connsiteY11" fmla="*/ 2003425 h 2252663"/>
              <a:gd name="connsiteX12" fmla="*/ 1746250 w 3108325"/>
              <a:gd name="connsiteY12" fmla="*/ 1527175 h 2252663"/>
              <a:gd name="connsiteX13" fmla="*/ 1946275 w 3108325"/>
              <a:gd name="connsiteY13" fmla="*/ 1298575 h 2252663"/>
              <a:gd name="connsiteX14" fmla="*/ 2355850 w 3108325"/>
              <a:gd name="connsiteY14" fmla="*/ 1346200 h 2252663"/>
              <a:gd name="connsiteX15" fmla="*/ 2765425 w 3108325"/>
              <a:gd name="connsiteY15" fmla="*/ 1603375 h 2252663"/>
              <a:gd name="connsiteX16" fmla="*/ 3060700 w 3108325"/>
              <a:gd name="connsiteY16" fmla="*/ 1403350 h 2252663"/>
              <a:gd name="connsiteX17" fmla="*/ 3051175 w 3108325"/>
              <a:gd name="connsiteY17" fmla="*/ 746125 h 2252663"/>
              <a:gd name="connsiteX18" fmla="*/ 2822575 w 3108325"/>
              <a:gd name="connsiteY18" fmla="*/ 117475 h 2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8325" h="2252663">
                <a:moveTo>
                  <a:pt x="2822575" y="117475"/>
                </a:moveTo>
                <a:cubicBezTo>
                  <a:pt x="2740025" y="0"/>
                  <a:pt x="2686050" y="36513"/>
                  <a:pt x="2555875" y="41275"/>
                </a:cubicBezTo>
                <a:cubicBezTo>
                  <a:pt x="2425700" y="46038"/>
                  <a:pt x="2157413" y="107950"/>
                  <a:pt x="2041525" y="146050"/>
                </a:cubicBezTo>
                <a:cubicBezTo>
                  <a:pt x="1925638" y="184150"/>
                  <a:pt x="1973262" y="242888"/>
                  <a:pt x="1860550" y="269875"/>
                </a:cubicBezTo>
                <a:cubicBezTo>
                  <a:pt x="1747838" y="296862"/>
                  <a:pt x="1554162" y="255588"/>
                  <a:pt x="1365250" y="307975"/>
                </a:cubicBezTo>
                <a:cubicBezTo>
                  <a:pt x="1176338" y="360362"/>
                  <a:pt x="906463" y="493712"/>
                  <a:pt x="727075" y="584200"/>
                </a:cubicBezTo>
                <a:cubicBezTo>
                  <a:pt x="547687" y="674688"/>
                  <a:pt x="400050" y="763588"/>
                  <a:pt x="288925" y="850900"/>
                </a:cubicBezTo>
                <a:cubicBezTo>
                  <a:pt x="177800" y="938212"/>
                  <a:pt x="103188" y="1012825"/>
                  <a:pt x="60325" y="1108075"/>
                </a:cubicBezTo>
                <a:cubicBezTo>
                  <a:pt x="17462" y="1203325"/>
                  <a:pt x="0" y="1312863"/>
                  <a:pt x="31750" y="1422400"/>
                </a:cubicBezTo>
                <a:cubicBezTo>
                  <a:pt x="63500" y="1531937"/>
                  <a:pt x="74613" y="1633538"/>
                  <a:pt x="250825" y="1765300"/>
                </a:cubicBezTo>
                <a:cubicBezTo>
                  <a:pt x="427037" y="1897062"/>
                  <a:pt x="862013" y="2173288"/>
                  <a:pt x="1089025" y="2212975"/>
                </a:cubicBezTo>
                <a:cubicBezTo>
                  <a:pt x="1316038" y="2252663"/>
                  <a:pt x="1503363" y="2117725"/>
                  <a:pt x="1612900" y="2003425"/>
                </a:cubicBezTo>
                <a:cubicBezTo>
                  <a:pt x="1722437" y="1889125"/>
                  <a:pt x="1690688" y="1644650"/>
                  <a:pt x="1746250" y="1527175"/>
                </a:cubicBezTo>
                <a:cubicBezTo>
                  <a:pt x="1801812" y="1409700"/>
                  <a:pt x="1844675" y="1328737"/>
                  <a:pt x="1946275" y="1298575"/>
                </a:cubicBezTo>
                <a:cubicBezTo>
                  <a:pt x="2047875" y="1268413"/>
                  <a:pt x="2219325" y="1295400"/>
                  <a:pt x="2355850" y="1346200"/>
                </a:cubicBezTo>
                <a:cubicBezTo>
                  <a:pt x="2492375" y="1397000"/>
                  <a:pt x="2647950" y="1593850"/>
                  <a:pt x="2765425" y="1603375"/>
                </a:cubicBezTo>
                <a:cubicBezTo>
                  <a:pt x="2882900" y="1612900"/>
                  <a:pt x="3013075" y="1546225"/>
                  <a:pt x="3060700" y="1403350"/>
                </a:cubicBezTo>
                <a:cubicBezTo>
                  <a:pt x="3108325" y="1260475"/>
                  <a:pt x="3087687" y="960437"/>
                  <a:pt x="3051175" y="746125"/>
                </a:cubicBezTo>
                <a:cubicBezTo>
                  <a:pt x="3014663" y="531813"/>
                  <a:pt x="2905125" y="234950"/>
                  <a:pt x="2822575" y="11747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4451"/>
            <a:ext cx="5349441" cy="461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770" y="836712"/>
            <a:ext cx="2574230" cy="207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8646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200" b="1" spc="-150" dirty="0" smtClean="0"/>
              <a:t>Áreas de instabilidade de vertentes</a:t>
            </a:r>
            <a:endParaRPr lang="pt-PT" sz="2400" b="1" spc="-150" dirty="0" smtClean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151433" y="1440954"/>
            <a:ext cx="8065591" cy="4436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Aplicação ao concelho de Alcoutim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endParaRPr lang="pt-PT" sz="1400" kern="0" baseline="0" dirty="0" smtClean="0">
              <a:latin typeface="+mn-lt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lang="pt-PT" sz="1400" b="1" kern="0" dirty="0" smtClean="0">
                <a:solidFill>
                  <a:srgbClr val="197412"/>
                </a:solidFill>
                <a:latin typeface="+mn-lt"/>
              </a:rPr>
              <a:t>76,3 </a:t>
            </a:r>
            <a:r>
              <a:rPr lang="pt-PT" sz="1400" b="1" kern="0" dirty="0" err="1" smtClean="0">
                <a:solidFill>
                  <a:srgbClr val="197412"/>
                </a:solidFill>
                <a:latin typeface="+mn-lt"/>
              </a:rPr>
              <a:t>ha</a:t>
            </a:r>
            <a:r>
              <a:rPr lang="pt-PT" sz="1400" b="1" kern="0" baseline="0" dirty="0" smtClean="0">
                <a:solidFill>
                  <a:srgbClr val="197412"/>
                </a:solidFill>
                <a:latin typeface="+mn-lt"/>
              </a:rPr>
              <a:t> (0,1%</a:t>
            </a:r>
            <a:r>
              <a:rPr lang="pt-PT" sz="1400" b="1" kern="0" dirty="0" smtClean="0">
                <a:solidFill>
                  <a:srgbClr val="197412"/>
                </a:solidFill>
                <a:latin typeface="+mn-lt"/>
              </a:rPr>
              <a:t> </a:t>
            </a:r>
            <a:r>
              <a:rPr lang="pt-PT" sz="1400" b="1" kern="0" baseline="0" dirty="0" smtClean="0">
                <a:solidFill>
                  <a:srgbClr val="197412"/>
                </a:solidFill>
                <a:latin typeface="+mn-lt"/>
              </a:rPr>
              <a:t>da área do município)</a:t>
            </a:r>
            <a:endParaRPr lang="pt-PT" sz="1400" b="1" kern="0" dirty="0" smtClean="0">
              <a:solidFill>
                <a:srgbClr val="197412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88" y="3471652"/>
            <a:ext cx="4860032" cy="37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1928614"/>
            <a:ext cx="6705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07149" y="0"/>
            <a:ext cx="492443" cy="554461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PT" sz="2000" dirty="0" smtClean="0">
                <a:latin typeface="+mj-lt"/>
              </a:rPr>
              <a:t>3. Áreas de prevenção de riscos naturais</a:t>
            </a:r>
            <a:endParaRPr lang="pt-P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3568" y="547911"/>
            <a:ext cx="7992888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700" b="1" spc="-150" dirty="0" smtClean="0"/>
              <a:t>Quadro síntese</a:t>
            </a:r>
            <a:endParaRPr lang="pt-PT" sz="2400" b="1" spc="-15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75656" y="1268760"/>
          <a:ext cx="6147832" cy="3246120"/>
        </p:xfrm>
        <a:graphic>
          <a:graphicData uri="http://schemas.openxmlformats.org/drawingml/2006/table">
            <a:tbl>
              <a:tblPr/>
              <a:tblGrid>
                <a:gridCol w="3384376"/>
                <a:gridCol w="1296144"/>
                <a:gridCol w="1467312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abrangida (ha)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do concelho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Águas de transição e respetivos leitos, margens e faixas de proteção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Cursos de água e respetivos leitos e margens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Albufeiras e respetivos leitos, margens e faixas de proteção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Zonas ameaçadas pelas cheias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de elevado risco de erosão hídrica do solo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Áreas de instabilidade de vertentes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08" y="260648"/>
            <a:ext cx="7075520" cy="6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5727"/>
            <a:ext cx="67818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6745"/>
            <a:ext cx="5124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73" y="44624"/>
            <a:ext cx="6659835" cy="67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762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57683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2700" b="1" spc="-150" dirty="0" smtClean="0"/>
              <a:t>Propostas de exclusão</a:t>
            </a:r>
            <a:endParaRPr lang="pt-PT" sz="2400" b="1" spc="-150" dirty="0"/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395536" y="980728"/>
            <a:ext cx="4968552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defRPr/>
            </a:pPr>
            <a:r>
              <a:rPr lang="pt-PT" sz="1400" kern="0" dirty="0" smtClean="0">
                <a:latin typeface="+mn-lt"/>
              </a:rPr>
              <a:t>Proposta a exclusão de 68 áreas por compromissos</a:t>
            </a: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36937"/>
            <a:ext cx="2790710" cy="16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4969"/>
            <a:ext cx="2024556" cy="11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4889"/>
            <a:ext cx="3796163" cy="20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8146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461914"/>
            <a:ext cx="6600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e Conteúdo 4"/>
          <p:cNvSpPr txBox="1">
            <a:spLocks/>
          </p:cNvSpPr>
          <p:nvPr/>
        </p:nvSpPr>
        <p:spPr bwMode="auto">
          <a:xfrm>
            <a:off x="755576" y="2645296"/>
            <a:ext cx="1719808" cy="423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Álamo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1115616" y="6021288"/>
            <a:ext cx="2952328" cy="7200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703" y="304477"/>
            <a:ext cx="2767495" cy="43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-108520" y="260648"/>
            <a:ext cx="1800200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Alcoutim</a:t>
            </a:r>
          </a:p>
        </p:txBody>
      </p:sp>
      <p:grpSp>
        <p:nvGrpSpPr>
          <p:cNvPr id="2" name="Grupo 10"/>
          <p:cNvGrpSpPr/>
          <p:nvPr/>
        </p:nvGrpSpPr>
        <p:grpSpPr>
          <a:xfrm>
            <a:off x="2556445" y="260648"/>
            <a:ext cx="6696075" cy="5616252"/>
            <a:chOff x="2484437" y="332656"/>
            <a:chExt cx="6696075" cy="5616252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4437" y="332656"/>
              <a:ext cx="6696075" cy="512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301208"/>
              <a:ext cx="661987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680520"/>
            <a:ext cx="220663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99375" cy="1470025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3. Discussão - Delimitação da REN de Alcoutim</a:t>
            </a:r>
            <a:br>
              <a:rPr lang="pt-PT" dirty="0" smtClean="0"/>
            </a:b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395536" y="620688"/>
            <a:ext cx="2664296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Cortes Pereiras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401651" cy="23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89040"/>
            <a:ext cx="2988840" cy="25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5868263"/>
            <a:ext cx="6408712" cy="87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20688"/>
            <a:ext cx="4536504" cy="30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17032"/>
            <a:ext cx="2838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0" y="332656"/>
            <a:ext cx="2520280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Guerreiros do Rio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705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4980607" cy="19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6454"/>
            <a:ext cx="6629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0" y="332656"/>
            <a:ext cx="2520280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Laranjeiras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705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6705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44824"/>
            <a:ext cx="2585070" cy="21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2152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0" y="332656"/>
            <a:ext cx="2232248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Martim Longo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4392488" cy="29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5916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6648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arcador de Posição de Conteúdo 4"/>
          <p:cNvSpPr txBox="1">
            <a:spLocks/>
          </p:cNvSpPr>
          <p:nvPr/>
        </p:nvSpPr>
        <p:spPr bwMode="auto">
          <a:xfrm>
            <a:off x="0" y="4077072"/>
            <a:ext cx="1944216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Palmeira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179512" y="332656"/>
            <a:ext cx="1800200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Pereiro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759" y="548680"/>
            <a:ext cx="4162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72" y="5326335"/>
            <a:ext cx="6705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72" y="3645024"/>
            <a:ext cx="6638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764704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971600" y="548680"/>
            <a:ext cx="1800200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Santa Marta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6477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4581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4"/>
          <p:cNvSpPr txBox="1">
            <a:spLocks/>
          </p:cNvSpPr>
          <p:nvPr/>
        </p:nvSpPr>
        <p:spPr bwMode="auto">
          <a:xfrm>
            <a:off x="971600" y="548680"/>
            <a:ext cx="1800200" cy="61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20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Vaqueiros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698458" cy="27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6667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55576" y="54868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+mj-lt"/>
              </a:rPr>
              <a:t>Elementos enviados pela CM Alcoutim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0" y="1412776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MDJ com proposta de delimitação das tipologias REN e propostas de exclusão da REN (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sym typeface="Wingdings" pitchFamily="2" charset="2"/>
              </a:rPr>
              <a:t>55C</a:t>
            </a:r>
            <a:r>
              <a:rPr lang="pt-PT" sz="1400" dirty="0" smtClean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considerados perímetros </a:t>
            </a:r>
            <a:r>
              <a:rPr lang="pt-PT" sz="1400" dirty="0" err="1" smtClean="0">
                <a:latin typeface="Trebuchet MS" pitchFamily="34" charset="0"/>
                <a:sym typeface="Wingdings" pitchFamily="2" charset="2"/>
              </a:rPr>
              <a:t>urb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. do PDM em vigor)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Nota sobre a proposta de revisão da REN de Alcoutim (</a:t>
            </a:r>
            <a:r>
              <a:rPr lang="pt-PT" sz="1400" dirty="0" err="1" smtClean="0">
                <a:latin typeface="Trebuchet MS" pitchFamily="34" charset="0"/>
                <a:sym typeface="Wingdings" pitchFamily="2" charset="2"/>
              </a:rPr>
              <a:t>Fev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 2015)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Carta da REN Bruta 1/25000 (3 folhas) e Carta da REN final sem exclusões 1/25000 (3 folhas)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Pedidos de exclusão  sobre ortos 1/10000 e 1/5000 (11 folhas)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Ata da conferência  de serviços, de 17-09-2014 e pareceres das entidades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Parecer da CCDR Algarve, sem data, emitido após a conferência de serviços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Parecer da ANPC, de 27-01-2015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Parecer da APA, de 03-02-2015</a:t>
            </a:r>
          </a:p>
          <a:p>
            <a:pPr marL="2343150" lvl="4" indent="-514350">
              <a:lnSpc>
                <a:spcPct val="150000"/>
              </a:lnSpc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Ata da conferência decisória, de 03-02-2015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Avaliar a metodologia de delimitação da AEREHS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395536" y="253314"/>
            <a:ext cx="3960440" cy="6560062"/>
            <a:chOff x="396727" y="757890"/>
            <a:chExt cx="3528392" cy="609480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727" y="757890"/>
              <a:ext cx="35147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556792"/>
              <a:ext cx="3457575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3600400" cy="48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4860032" y="620688"/>
            <a:ext cx="40324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RCM n.º 81/2012, de 03-10, retificada pela </a:t>
            </a:r>
            <a:r>
              <a:rPr lang="pt-PT" sz="1800" b="1" dirty="0" err="1" smtClean="0">
                <a:solidFill>
                  <a:schemeClr val="tx2"/>
                </a:solidFill>
                <a:latin typeface="+mn-lt"/>
              </a:rPr>
              <a:t>Decl</a:t>
            </a:r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  <a:latin typeface="+mn-lt"/>
              </a:rPr>
              <a:t>Ret</a:t>
            </a:r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 n.º 71/2012, de 30-11</a:t>
            </a:r>
          </a:p>
        </p:txBody>
      </p:sp>
      <p:sp>
        <p:nvSpPr>
          <p:cNvPr id="8" name="Oval 7"/>
          <p:cNvSpPr/>
          <p:nvPr/>
        </p:nvSpPr>
        <p:spPr>
          <a:xfrm>
            <a:off x="323528" y="116632"/>
            <a:ext cx="39604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659732"/>
            <a:ext cx="7708091" cy="42187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IGAMAOT questiona a legalidade da deliberação da CNREN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b="1" dirty="0" smtClean="0">
              <a:latin typeface="Trebuchet MS" pitchFamily="34" charset="0"/>
            </a:endParaRP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No exercício dos seus poderes de fiscalização, a IGAMAOT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solicita os elementos processuais relativos ao processo de delimitação da REN de Alcoutim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questiona a legalidade da deliberação da CNREN</a:t>
            </a:r>
          </a:p>
          <a:p>
            <a:pPr marL="1428750" lvl="2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concede um prazo à CNT e à CCDR Algarve para que se proceda à anulação administrativa do ato praticado pela CNREN em 04-05-2015.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Porquê? </a:t>
            </a: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 Análise dos factos</a:t>
            </a:r>
            <a:r>
              <a:rPr lang="pt-PT" sz="1600" dirty="0" smtClean="0">
                <a:latin typeface="Trebuchet MS" pitchFamily="34" charset="0"/>
              </a:rPr>
              <a:t> da IGAMAOT</a:t>
            </a: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Não foi avaliada a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conetividade e continuidade geográfica </a:t>
            </a:r>
            <a:r>
              <a:rPr lang="pt-PT" sz="1600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interregional</a:t>
            </a:r>
            <a:endParaRPr lang="pt-PT" sz="1400" dirty="0" smtClean="0">
              <a:latin typeface="Trebuchet MS" pitchFamily="34" charset="0"/>
              <a:sym typeface="Wingdings" pitchFamily="2" charset="2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Não é clara a forma como foram delimitadas as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sym typeface="Wingdings" pitchFamily="2" charset="2"/>
              </a:rPr>
              <a:t>AIV</a:t>
            </a:r>
            <a:r>
              <a:rPr lang="pt-PT" sz="1600" dirty="0" smtClean="0">
                <a:latin typeface="Trebuchet MS" pitchFamily="34" charset="0"/>
                <a:sym typeface="Wingdings" pitchFamily="2" charset="2"/>
              </a:rPr>
              <a:t>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(OENR apontam para a sua existência em Alcoutim, nomeadamente barrancos de Alcoutenejo e dos Ladrões e Ribeira da Foupana)</a:t>
            </a: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5292080" y="573325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AEREHS – Áreas de Elevado risco de erosão hídrica do solo</a:t>
            </a:r>
          </a:p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AIV - Áreas de instabilidade de vertentes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88"/>
            <a:ext cx="3600400" cy="68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508" y="1457324"/>
            <a:ext cx="3806924" cy="41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5940152" y="2996952"/>
            <a:ext cx="3203848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Documento elaborado por grupo de trabalho da CNREN 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Aprovado na 63.ª RO da CNREN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Data: 28-05-2015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209"/>
            <a:ext cx="5950074" cy="76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3721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12160" y="2996952"/>
            <a:ext cx="288032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Documento elaborado pela Eng.ª Cláudia Brandão e concertado com as CCDR. 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Discutido na 46.ª RO da CNREN </a:t>
            </a:r>
          </a:p>
          <a:p>
            <a:pPr marL="342900" indent="-34290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Data: 24-09-2013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Avaliar a metodologia de delimitação das AIV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943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8356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43835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4236273" cy="33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860" y="1467247"/>
            <a:ext cx="4200620" cy="41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571703"/>
            <a:ext cx="4294071" cy="88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ângulo 12"/>
          <p:cNvSpPr/>
          <p:nvPr/>
        </p:nvSpPr>
        <p:spPr>
          <a:xfrm>
            <a:off x="4860032" y="620688"/>
            <a:ext cx="40324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RCM n.º 81/2012, de 03-10, retificada pela </a:t>
            </a:r>
            <a:r>
              <a:rPr lang="pt-PT" sz="1800" b="1" dirty="0" err="1" smtClean="0">
                <a:solidFill>
                  <a:schemeClr val="tx2"/>
                </a:solidFill>
                <a:latin typeface="+mn-lt"/>
              </a:rPr>
              <a:t>Decl</a:t>
            </a:r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PT" sz="1800" b="1" dirty="0" err="1" smtClean="0">
                <a:solidFill>
                  <a:schemeClr val="tx2"/>
                </a:solidFill>
                <a:latin typeface="+mn-lt"/>
              </a:rPr>
              <a:t>Ret</a:t>
            </a:r>
            <a:r>
              <a:rPr lang="pt-PT" sz="1800" b="1" dirty="0" smtClean="0">
                <a:solidFill>
                  <a:schemeClr val="tx2"/>
                </a:solidFill>
                <a:latin typeface="+mn-lt"/>
              </a:rPr>
              <a:t> n.º 71/2012, de 30-11</a:t>
            </a:r>
          </a:p>
        </p:txBody>
      </p:sp>
      <p:sp>
        <p:nvSpPr>
          <p:cNvPr id="16" name="Oval 15"/>
          <p:cNvSpPr/>
          <p:nvPr/>
        </p:nvSpPr>
        <p:spPr>
          <a:xfrm>
            <a:off x="395536" y="1556792"/>
            <a:ext cx="37444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42926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19672" y="220486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latin typeface="+mj-lt"/>
              </a:rPr>
              <a:t>Modelo de dados da REN</a:t>
            </a:r>
            <a:endParaRPr lang="pt-PT" sz="4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7272808" cy="4536504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2000" dirty="0" smtClean="0"/>
              <a:t>Questões levantadas pela APA</a:t>
            </a:r>
            <a:endParaRPr lang="pt-PT" sz="2000" dirty="0" smtClean="0">
              <a:sym typeface="Wingdings" pitchFamily="2" charset="2"/>
            </a:endParaRP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contemplar a publicação de serviços de visualização WMS e serviços de descarregamento WFS?</a:t>
            </a:r>
            <a:endParaRPr lang="pt-PT" sz="1800" dirty="0" smtClean="0">
              <a:solidFill>
                <a:srgbClr val="008500"/>
              </a:solidFill>
              <a:sym typeface="Wingdings" pitchFamily="2" charset="2"/>
            </a:endParaRP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suporte analógico/digital, formato </a:t>
            </a:r>
            <a:r>
              <a:rPr lang="pt-PT" sz="1800" dirty="0" err="1" smtClean="0">
                <a:sym typeface="Wingdings" pitchFamily="2" charset="2"/>
              </a:rPr>
              <a:t>raster</a:t>
            </a:r>
            <a:r>
              <a:rPr lang="pt-PT" sz="1800" dirty="0" smtClean="0">
                <a:sym typeface="Wingdings" pitchFamily="2" charset="2"/>
              </a:rPr>
              <a:t>/vetorial?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Carta base não é relevante para os serviços de visualização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Incluir na metodologia um ponto sobre “Análise das normas e especificações relativas à produção de CDG e serviços no âmbito da Diretiva INSPIRE”</a:t>
            </a:r>
            <a:endParaRPr lang="pt-PT" sz="1800" dirty="0" smtClean="0">
              <a:solidFill>
                <a:srgbClr val="008500"/>
              </a:solidFill>
              <a:sym typeface="Wingdings" pitchFamily="2" charset="2"/>
            </a:endParaRP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A REN vai integrar a INSPIRE? (Tema 4 do Anexo III…)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os elementos do modelo de dados da INSPIRE que são obrigatórios devem estar contemplados no modelo de dados da REN</a:t>
            </a: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392488" cy="549275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3200" b="1" dirty="0" err="1" smtClean="0">
                <a:solidFill>
                  <a:srgbClr val="008500"/>
                </a:solidFill>
                <a:latin typeface="+mj-lt"/>
              </a:rPr>
              <a:t>Modelo</a:t>
            </a:r>
            <a:r>
              <a:rPr lang="en-US" sz="3200" b="1" dirty="0" smtClean="0">
                <a:solidFill>
                  <a:srgbClr val="008500"/>
                </a:solidFill>
                <a:latin typeface="+mj-lt"/>
              </a:rPr>
              <a:t> de 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755576" y="980728"/>
            <a:ext cx="7272808" cy="5544616"/>
          </a:xfrm>
          <a:solidFill>
            <a:schemeClr val="bg1"/>
          </a:solidFill>
        </p:spPr>
        <p:txBody>
          <a:bodyPr/>
          <a:lstStyle/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2000" dirty="0" smtClean="0">
                <a:sym typeface="Wingdings" pitchFamily="2" charset="2"/>
              </a:rPr>
              <a:t>Normas cartográficas da CCDR Norte para elaboração da carta da REN ao abrigo do DL93/90</a:t>
            </a:r>
          </a:p>
          <a:p>
            <a:pPr lvl="1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Cartografia digital: base topográfica (temas, CAOP,  unidades de trabalho, níveis de informação,  quadrícula), formatos preferenciais  para dados geográficos e alfanuméricos, </a:t>
            </a:r>
            <a:r>
              <a:rPr lang="pt-PT" sz="1800" dirty="0" err="1" smtClean="0">
                <a:sym typeface="Wingdings" pitchFamily="2" charset="2"/>
              </a:rPr>
              <a:t>metadados</a:t>
            </a:r>
            <a:r>
              <a:rPr lang="pt-PT" sz="1800" dirty="0" smtClean="0">
                <a:sym typeface="Wingdings" pitchFamily="2" charset="2"/>
              </a:rPr>
              <a:t>, tipo de linhas (estilo, espessura), cor</a:t>
            </a:r>
          </a:p>
          <a:p>
            <a:pPr lvl="1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Cartografia em papel: regras de apresentação das cartas (quadrícula do sistema de coordenadas, escala da carta, legenda da simbologia, legenda de identificação), suporte</a:t>
            </a:r>
          </a:p>
          <a:p>
            <a:pPr lvl="1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Simbologia dos sistemas da REN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r>
              <a:rPr lang="pt-PT" sz="2000" dirty="0" smtClean="0">
                <a:sym typeface="Wingdings" pitchFamily="2" charset="2"/>
              </a:rPr>
              <a:t>ANPC envia contributos para a avaliação do regime da REN com implicações no modelo de dados</a:t>
            </a:r>
          </a:p>
          <a:p>
            <a:pPr marL="581025" lvl="1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buFont typeface="Arial" pitchFamily="34" charset="0"/>
              <a:buChar char="•"/>
              <a:defRPr/>
            </a:pPr>
            <a:r>
              <a:rPr lang="pt-PT" sz="1800" dirty="0" smtClean="0">
                <a:sym typeface="Wingdings" pitchFamily="2" charset="2"/>
              </a:rPr>
              <a:t>Havendo sobreposição de ZAC com FPA representam-se as duas ou apenas a FPA (como no passado)  o quadro de usos e ações compatíveis é distinto</a:t>
            </a: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  <a:p>
            <a:pPr marL="180975" indent="-180975" eaLnBrk="1" hangingPunct="1">
              <a:lnSpc>
                <a:spcPct val="120000"/>
              </a:lnSpc>
              <a:buClr>
                <a:srgbClr val="008500"/>
              </a:buClr>
              <a:buSzPct val="200000"/>
              <a:defRPr/>
            </a:pPr>
            <a:endParaRPr lang="pt-PT" sz="1600" dirty="0" smtClean="0">
              <a:sym typeface="Wingdings" pitchFamily="2" charset="2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392488" cy="549275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120000"/>
              </a:lnSpc>
              <a:defRPr/>
            </a:pPr>
            <a:r>
              <a:rPr lang="en-US" sz="3200" b="1" dirty="0" err="1" smtClean="0">
                <a:solidFill>
                  <a:srgbClr val="008500"/>
                </a:solidFill>
                <a:latin typeface="+mj-lt"/>
              </a:rPr>
              <a:t>Modelo</a:t>
            </a:r>
            <a:r>
              <a:rPr lang="en-US" sz="3200" b="1" dirty="0" smtClean="0">
                <a:solidFill>
                  <a:srgbClr val="008500"/>
                </a:solidFill>
                <a:latin typeface="+mj-lt"/>
              </a:rPr>
              <a:t> de 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magem 10" descr="LogoCorComTexto.jpg"/>
          <p:cNvSpPr>
            <a:spLocks noChangeAspect="1"/>
          </p:cNvSpPr>
          <p:nvPr/>
        </p:nvSpPr>
        <p:spPr bwMode="auto">
          <a:xfrm>
            <a:off x="300038" y="5930900"/>
            <a:ext cx="3341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099" name="Picture 8" descr="C:\Users\vcampos\Desktop\VCt\DGOTDU\Site\Folhetos\PNPOT.jpg"/>
          <p:cNvSpPr>
            <a:spLocks noChangeAspect="1" noChangeArrowheads="1"/>
          </p:cNvSpPr>
          <p:nvPr/>
        </p:nvSpPr>
        <p:spPr bwMode="auto">
          <a:xfrm>
            <a:off x="12858750" y="-2965450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08325" y="659732"/>
            <a:ext cx="7852107" cy="549599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2000" b="1" dirty="0" smtClean="0">
                <a:latin typeface="Trebuchet MS" pitchFamily="34" charset="0"/>
              </a:rPr>
              <a:t>IGAMAOT questiona a legalidade da deliberação da CNREN</a:t>
            </a:r>
          </a:p>
          <a:p>
            <a:pPr marL="447675" lvl="1" indent="9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b="1" dirty="0" smtClean="0">
              <a:latin typeface="Trebuchet MS" pitchFamily="34" charset="0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Sobre os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critérios de delimitação das AEREHS</a:t>
            </a:r>
            <a:r>
              <a:rPr lang="pt-PT" sz="1400" dirty="0" smtClean="0">
                <a:latin typeface="Trebuchet MS" pitchFamily="34" charset="0"/>
              </a:rPr>
              <a:t>: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resultado apresentado pela equipa apresenta-se muito fragmentado e incipiente… “</a:t>
            </a:r>
            <a:r>
              <a:rPr lang="pt-PT" sz="1400" i="1" dirty="0" smtClean="0">
                <a:latin typeface="Trebuchet MS" pitchFamily="34" charset="0"/>
              </a:rPr>
              <a:t>São exemplo disso as manchas isoladas de pequena dimensão e os conjuntos de manchas descontínuas que surgem em setores do território em que a morfologia das encostas, o declive e o tipo de solo são aparentemente homogéneos e que, pela agregação de fatores comuns, justificariam a identificação de manchas com maior dimensão e contiguidade.” </a:t>
            </a:r>
            <a:r>
              <a:rPr lang="pt-PT" sz="1400" dirty="0" smtClean="0">
                <a:latin typeface="Trebuchet MS" pitchFamily="34" charset="0"/>
              </a:rPr>
              <a:t>(parecer de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26-09-2014 da </a:t>
            </a:r>
            <a:r>
              <a:rPr lang="pt-PT" sz="1400" dirty="0" smtClean="0">
                <a:latin typeface="Trebuchet MS" pitchFamily="34" charset="0"/>
              </a:rPr>
              <a:t>CCDR Algarve)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“</a:t>
            </a:r>
            <a:r>
              <a:rPr lang="pt-PT" sz="1400" i="1" dirty="0" smtClean="0">
                <a:latin typeface="Trebuchet MS" pitchFamily="34" charset="0"/>
              </a:rPr>
              <a:t>As OE não impõem a integração exclusiva do risco elevado de perda de solo (&gt;= a 55 </a:t>
            </a:r>
            <a:r>
              <a:rPr lang="pt-PT" sz="1400" i="1" dirty="0" err="1" smtClean="0">
                <a:latin typeface="Trebuchet MS" pitchFamily="34" charset="0"/>
              </a:rPr>
              <a:t>ton</a:t>
            </a:r>
            <a:r>
              <a:rPr lang="pt-PT" sz="1400" i="1" dirty="0" smtClean="0">
                <a:latin typeface="Trebuchet MS" pitchFamily="34" charset="0"/>
              </a:rPr>
              <a:t>/</a:t>
            </a:r>
            <a:r>
              <a:rPr lang="pt-PT" sz="1400" i="1" dirty="0" err="1" smtClean="0">
                <a:latin typeface="Trebuchet MS" pitchFamily="34" charset="0"/>
              </a:rPr>
              <a:t>ha.ano</a:t>
            </a:r>
            <a:r>
              <a:rPr lang="pt-PT" sz="1400" i="1" dirty="0" smtClean="0">
                <a:latin typeface="Trebuchet MS" pitchFamily="34" charset="0"/>
              </a:rPr>
              <a:t>) na delimitação das AEREHS. Para colmatar as deficiências, sugere-se que seja considerado o risco médio de perda de solo (entre 25 e 55 </a:t>
            </a:r>
            <a:r>
              <a:rPr lang="pt-PT" sz="1400" i="1" dirty="0" err="1" smtClean="0">
                <a:latin typeface="Trebuchet MS" pitchFamily="34" charset="0"/>
              </a:rPr>
              <a:t>ton</a:t>
            </a:r>
            <a:r>
              <a:rPr lang="pt-PT" sz="1400" i="1" dirty="0" smtClean="0">
                <a:latin typeface="Trebuchet MS" pitchFamily="34" charset="0"/>
              </a:rPr>
              <a:t>/</a:t>
            </a:r>
            <a:r>
              <a:rPr lang="pt-PT" sz="1400" i="1" dirty="0" err="1" smtClean="0">
                <a:latin typeface="Trebuchet MS" pitchFamily="34" charset="0"/>
              </a:rPr>
              <a:t>ha.ano</a:t>
            </a:r>
            <a:r>
              <a:rPr lang="pt-PT" sz="1400" i="1" dirty="0" smtClean="0">
                <a:latin typeface="Trebuchet MS" pitchFamily="34" charset="0"/>
              </a:rPr>
              <a:t>…” </a:t>
            </a:r>
            <a:r>
              <a:rPr lang="pt-PT" sz="1400" dirty="0" smtClean="0">
                <a:latin typeface="Trebuchet MS" pitchFamily="34" charset="0"/>
              </a:rPr>
              <a:t>(parecer de </a:t>
            </a: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26-09-2014 da </a:t>
            </a:r>
            <a:r>
              <a:rPr lang="pt-PT" sz="1400" dirty="0" smtClean="0">
                <a:latin typeface="Trebuchet MS" pitchFamily="34" charset="0"/>
              </a:rPr>
              <a:t>CCDR Algarve)</a:t>
            </a:r>
            <a:endParaRPr lang="pt-PT" sz="1400" i="1" dirty="0" smtClean="0">
              <a:latin typeface="Trebuchet MS" pitchFamily="34" charset="0"/>
            </a:endParaRPr>
          </a:p>
          <a:p>
            <a:pPr marL="1428750" lvl="2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</a:rPr>
              <a:t>Sobre os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critérios de delimitação das AIV</a:t>
            </a:r>
            <a:r>
              <a:rPr lang="pt-PT" sz="1400" dirty="0" smtClean="0">
                <a:latin typeface="Trebuchet MS" pitchFamily="34" charset="0"/>
              </a:rPr>
              <a:t>:</a:t>
            </a:r>
          </a:p>
          <a:p>
            <a:pPr marL="1885950" lvl="3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400" dirty="0" smtClean="0">
                <a:latin typeface="Trebuchet MS" pitchFamily="34" charset="0"/>
                <a:sym typeface="Wingdings" pitchFamily="2" charset="2"/>
              </a:rPr>
              <a:t>“A proposta é exígua … e não foram identificadas, ou pelo menos não foi demonstrada, a identificação dos movimentos de vertente ocorridos no território concelhio…”</a:t>
            </a:r>
          </a:p>
          <a:p>
            <a:pPr marL="971550" lvl="1" indent="-5143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1600" dirty="0" smtClean="0">
                <a:latin typeface="Trebuchet MS" pitchFamily="34" charset="0"/>
              </a:rPr>
              <a:t>Pareceres das entidades …</a:t>
            </a:r>
          </a:p>
          <a:p>
            <a:pPr marL="971550" lvl="1" indent="-514350">
              <a:spcAft>
                <a:spcPts val="600"/>
              </a:spcAft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dirty="0" smtClean="0">
              <a:latin typeface="Trebuchet MS" pitchFamily="34" charset="0"/>
              <a:sym typeface="Wingdings" pitchFamily="2" charset="2"/>
            </a:endParaRPr>
          </a:p>
          <a:p>
            <a:pPr marL="1885950" lvl="3" indent="-514350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z="1400" dirty="0" smtClean="0">
              <a:latin typeface="Trebuchet MS" pitchFamily="34" charset="0"/>
            </a:endParaRPr>
          </a:p>
        </p:txBody>
      </p:sp>
      <p:sp>
        <p:nvSpPr>
          <p:cNvPr id="4101" name="Picture 2"/>
          <p:cNvSpPr>
            <a:spLocks noChangeAspect="1" noChangeArrowheads="1"/>
          </p:cNvSpPr>
          <p:nvPr/>
        </p:nvSpPr>
        <p:spPr bwMode="auto">
          <a:xfrm>
            <a:off x="7748588" y="6332538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5292080" y="55172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AEREHS – Áreas de Elevado risco de erosão hídrica do solo</a:t>
            </a:r>
          </a:p>
          <a:p>
            <a:r>
              <a:rPr lang="pt-PT" sz="1200" b="1" dirty="0" smtClean="0">
                <a:latin typeface="Trebuchet MS" pitchFamily="34" charset="0"/>
                <a:sym typeface="Wingdings" pitchFamily="2" charset="2"/>
              </a:rPr>
              <a:t>AIV - Áreas de instabilidade de vertentes</a:t>
            </a:r>
            <a:endParaRPr lang="pt-P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PT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graphicFrame>
        <p:nvGraphicFramePr>
          <p:cNvPr id="44" name="Tabela 43"/>
          <p:cNvGraphicFramePr>
            <a:graphicFrameLocks noGrp="1"/>
          </p:cNvGraphicFramePr>
          <p:nvPr/>
        </p:nvGraphicFramePr>
        <p:xfrm>
          <a:off x="2051720" y="1052736"/>
          <a:ext cx="4248472" cy="2748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612"/>
                <a:gridCol w="1416708"/>
                <a:gridCol w="13681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Entidade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</a:t>
                      </a: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Serviços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17-09-2014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Conferência Decisória</a:t>
                      </a:r>
                    </a:p>
                    <a:p>
                      <a:pPr algn="ctr"/>
                      <a:r>
                        <a:rPr lang="pt-P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03-02-2015</a:t>
                      </a:r>
                      <a:endParaRPr lang="pt-P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16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APA/ARH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ANPC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 condicionado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34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CCDR Algarve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dirty="0" smtClean="0">
                          <a:latin typeface="+mn-lt"/>
                        </a:rPr>
                        <a:t>DRAP Algarve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155"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ICNF, IP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b="0" dirty="0" smtClean="0">
                          <a:latin typeface="+mn-lt"/>
                        </a:rPr>
                        <a:t>Desfavorável</a:t>
                      </a:r>
                      <a:endParaRPr lang="pt-PT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Seta para baixo 16"/>
          <p:cNvSpPr/>
          <p:nvPr/>
        </p:nvSpPr>
        <p:spPr>
          <a:xfrm>
            <a:off x="5436096" y="400506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78539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59632" y="1339021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Trebuchet MS" pitchFamily="34" charset="0"/>
              </a:rPr>
              <a:t>Deliberação da 1ª RE da CNT ocorrida em 06-05-2016</a:t>
            </a:r>
            <a:endParaRPr lang="pt-PT" sz="2000" dirty="0" smtClean="0">
              <a:latin typeface="Trebuchet MS" pitchFamily="34" charset="0"/>
            </a:endParaRPr>
          </a:p>
          <a:p>
            <a:endParaRPr lang="pt-PT" sz="2000" dirty="0" smtClean="0">
              <a:latin typeface="+mn-lt"/>
            </a:endParaRPr>
          </a:p>
          <a:p>
            <a:r>
              <a:rPr lang="pt-PT" sz="2000" dirty="0" smtClean="0">
                <a:latin typeface="+mn-lt"/>
              </a:rPr>
              <a:t>A proposta de 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revogação do ato da CNREN</a:t>
            </a:r>
            <a:r>
              <a:rPr lang="pt-PT" sz="2000" dirty="0" smtClean="0">
                <a:latin typeface="+mn-lt"/>
              </a:rPr>
              <a:t>, foi aprovada por unanimidade dos presentes, 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devendo a proposta de delimitação da REN de Alcoutim ser reanalisada </a:t>
            </a:r>
            <a:r>
              <a:rPr lang="pt-PT" sz="2000" dirty="0" smtClean="0">
                <a:latin typeface="+mn-lt"/>
              </a:rPr>
              <a:t>de mérito no mais breve período de tempo, face aos conhecimentos adquiridos e às conclusões e recomendações a aduzir no seio do grupo de trabalho da REN, criado pela CNT, com o objetivo de, entre outros, refletir sobre a aplicação das OENR às AEREHS e AIV.</a:t>
            </a:r>
            <a:endParaRPr lang="pt-PT" sz="20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59632" y="1339021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rebuchet MS" pitchFamily="34" charset="0"/>
              </a:rPr>
              <a:t>Proposta de intervenção</a:t>
            </a:r>
            <a:endParaRPr lang="pt-PT" sz="2000" dirty="0" smtClean="0">
              <a:latin typeface="Trebuchet MS" pitchFamily="34" charset="0"/>
            </a:endParaRPr>
          </a:p>
          <a:p>
            <a:endParaRPr lang="pt-PT" sz="2000" dirty="0" smtClean="0">
              <a:latin typeface="+mn-lt"/>
            </a:endParaRPr>
          </a:p>
          <a:p>
            <a:endParaRPr lang="pt-PT" sz="2000" dirty="0" smtClean="0">
              <a:latin typeface="+mn-lt"/>
            </a:endParaRPr>
          </a:p>
          <a:p>
            <a:pPr marL="457200" indent="-457200"/>
            <a:r>
              <a:rPr lang="pt-PT" dirty="0" smtClean="0">
                <a:latin typeface="+mn-lt"/>
              </a:rPr>
              <a:t>1. Avaliação da proposta de delimitação da REN de Alcoutim</a:t>
            </a:r>
          </a:p>
          <a:p>
            <a:pPr marL="457200" indent="-457200"/>
            <a:endParaRPr lang="pt-PT" dirty="0" smtClean="0">
              <a:latin typeface="+mn-lt"/>
            </a:endParaRPr>
          </a:p>
          <a:p>
            <a:r>
              <a:rPr lang="pt-PT" dirty="0" smtClean="0">
                <a:latin typeface="+mn-lt"/>
              </a:rPr>
              <a:t>2. Metodologia de delimitação das AEREHS e AIV</a:t>
            </a:r>
          </a:p>
          <a:p>
            <a:endParaRPr lang="pt-PT" sz="2000" dirty="0" smtClean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GT">
  <a:themeElements>
    <a:clrScheme name="DG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G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G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6C4263D7E3984C8F519747A3556C55" ma:contentTypeVersion="0" ma:contentTypeDescription="Criar um novo documento." ma:contentTypeScope="" ma:versionID="1174cf986fb894b878d0a3d54ee97c71">
  <xsd:schema xmlns:xsd="http://www.w3.org/2001/XMLSchema" xmlns:p="http://schemas.microsoft.com/office/2006/metadata/properties" targetNamespace="http://schemas.microsoft.com/office/2006/metadata/properties" ma:root="true" ma:fieldsID="5d2754cce2d6b3c5e9f3dbd249dbc1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CAD3A-030F-454D-8630-27920887E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D8AED6-5920-4A09-8750-AD5ECF73D459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FA6388-4A97-4A5D-8E7B-A4CE6525D6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3015</Words>
  <Application>Microsoft Office PowerPoint</Application>
  <PresentationFormat>Apresentação no Ecrã (4:3)</PresentationFormat>
  <Paragraphs>344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58</vt:i4>
      </vt:variant>
    </vt:vector>
  </HeadingPairs>
  <TitlesOfParts>
    <vt:vector size="59" baseType="lpstr">
      <vt:lpstr>DGT</vt:lpstr>
      <vt:lpstr>Grupo de Trabalho REN  3ª reunião   DGT, 01-06-2016</vt:lpstr>
      <vt:lpstr>Agenda</vt:lpstr>
      <vt:lpstr>Diapositivo 3</vt:lpstr>
      <vt:lpstr>     3. Discussão - Delimitação da REN de Alcoutim 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Revisão da delimitação da REN de Alcoutim</vt:lpstr>
      <vt:lpstr>Diapositivo 17</vt:lpstr>
      <vt:lpstr>Diapositivo 18</vt:lpstr>
      <vt:lpstr>Diapositivo 19</vt:lpstr>
      <vt:lpstr>Diapositivo 20</vt:lpstr>
      <vt:lpstr>Diapositivo 21</vt:lpstr>
      <vt:lpstr>Tipologias na proposta de REN de Alcoutim</vt:lpstr>
      <vt:lpstr>Águas de transição e respetivos leitos, margens e faixas de proteção </vt:lpstr>
      <vt:lpstr> Cursos de água e respetivos leitos e margens </vt:lpstr>
      <vt:lpstr>Diapositivo 25</vt:lpstr>
      <vt:lpstr>Diapositivo 26</vt:lpstr>
      <vt:lpstr>Áreas estratégicas de recarga de aquíferos </vt:lpstr>
      <vt:lpstr>Zonas ameaçadas por cheias</vt:lpstr>
      <vt:lpstr>Áreas de elevado risco de erosão hídrica do solo na REN de Alcoutim</vt:lpstr>
      <vt:lpstr>Áreas de elevado risco de erosão hídrica do solo na REN de Alcoutim</vt:lpstr>
      <vt:lpstr>Esquema Nacional de Referência/AEREHS</vt:lpstr>
      <vt:lpstr>Áreas de instabilidade de vertentes</vt:lpstr>
      <vt:lpstr>Quadro síntese</vt:lpstr>
      <vt:lpstr>Diapositivo 34</vt:lpstr>
      <vt:lpstr>Diapositivo 35</vt:lpstr>
      <vt:lpstr>Diapositivo 36</vt:lpstr>
      <vt:lpstr>Diapositivo 37</vt:lpstr>
      <vt:lpstr>Propostas de exclusão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Modelo de dados</vt:lpstr>
      <vt:lpstr>Modelo de dados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Marta Afonso</cp:lastModifiedBy>
  <cp:revision>255</cp:revision>
  <dcterms:created xsi:type="dcterms:W3CDTF">1601-01-01T00:00:00Z</dcterms:created>
  <dcterms:modified xsi:type="dcterms:W3CDTF">2016-06-01T08:22:11Z</dcterms:modified>
</cp:coreProperties>
</file>