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8" r:id="rId5"/>
    <p:sldId id="367" r:id="rId6"/>
    <p:sldId id="425" r:id="rId7"/>
    <p:sldId id="368" r:id="rId8"/>
    <p:sldId id="366" r:id="rId9"/>
    <p:sldId id="295" r:id="rId10"/>
    <p:sldId id="426" r:id="rId11"/>
    <p:sldId id="372" r:id="rId12"/>
    <p:sldId id="373" r:id="rId13"/>
    <p:sldId id="374" r:id="rId14"/>
    <p:sldId id="369" r:id="rId15"/>
    <p:sldId id="370" r:id="rId16"/>
    <p:sldId id="371" r:id="rId17"/>
    <p:sldId id="335" r:id="rId18"/>
    <p:sldId id="340" r:id="rId19"/>
    <p:sldId id="338" r:id="rId20"/>
    <p:sldId id="339" r:id="rId21"/>
    <p:sldId id="408" r:id="rId22"/>
    <p:sldId id="410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8" autoAdjust="0"/>
  </p:normalViewPr>
  <p:slideViewPr>
    <p:cSldViewPr>
      <p:cViewPr>
        <p:scale>
          <a:sx n="100" d="100"/>
          <a:sy n="10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3A27E-77F9-43C1-B25A-BF7C5B2357AE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D38AB-52AB-45C4-A764-6861C3DBC4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60FD8-5938-4404-8293-36465DECEAA3}" type="datetimeFigureOut">
              <a:rPr lang="pt-PT" smtClean="0"/>
              <a:pPr/>
              <a:t>12-10-2016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8B205-2C0C-4A0C-9E5F-5C77F04649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B205-2C0C-4A0C-9E5F-5C77F0464960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		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ACBE-FAFB-4527-9588-60D3CF7D45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6AE33-4266-4DB1-BFFB-EA3F20B651C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3513" y="549275"/>
            <a:ext cx="1943100" cy="504031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4213" y="549275"/>
            <a:ext cx="5676900" cy="504031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32E7-2E25-4D7B-94D0-53DC663C7A1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A5D8-598D-4AC2-9C33-F25000B51373}" type="datetimeFigureOut">
              <a:rPr lang="pt-PT"/>
              <a:pPr>
                <a:defRPr/>
              </a:pPr>
              <a:t>12-10-2016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E4E1-1D88-4B2C-975A-82531A3F9FAB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6A3A1-7F25-4F0E-97A0-EB1C334EC8E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38B4-06FC-462B-98D2-5982EB78348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4213" y="2205038"/>
            <a:ext cx="38100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2205038"/>
            <a:ext cx="38100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46BC-96A7-4AC4-85F6-45AF365C29F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524A0-C451-4B9F-88D1-3AE57B1F423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8A61-3D2C-4EEE-8E12-CC8BA1BB1FA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97D4-D485-4367-BDAB-D82B488E6E0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B7DE-998E-434C-9DAA-FD5BDB8FBAD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AC6C-6532-4CFE-ADC0-4DB2EFB2531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205038"/>
            <a:ext cx="7772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859C27-81EC-4BE3-B23B-E588D2D41FB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Rectângulo 6"/>
          <p:cNvSpPr/>
          <p:nvPr userDrawn="1"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00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032" name="Imagem 7" descr="Banner CNT_2_300Dpi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6083300"/>
            <a:ext cx="36004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3456384"/>
          </a:xfrm>
        </p:spPr>
        <p:txBody>
          <a:bodyPr/>
          <a:lstStyle/>
          <a:p>
            <a:pPr eaLnBrk="1" hangingPunct="1"/>
            <a:r>
              <a:rPr lang="pt-PT" b="1" dirty="0" smtClean="0">
                <a:latin typeface="+mn-lt"/>
              </a:rPr>
              <a:t>Grupo de Trabalho REN</a:t>
            </a:r>
            <a:br>
              <a:rPr lang="pt-PT" b="1" dirty="0" smtClean="0">
                <a:latin typeface="+mn-lt"/>
              </a:rPr>
            </a:br>
            <a:r>
              <a:rPr lang="pt-PT" b="1" dirty="0" smtClean="0">
                <a:latin typeface="+mn-lt"/>
              </a:rPr>
              <a:t/>
            </a:r>
            <a:br>
              <a:rPr lang="pt-PT" b="1" dirty="0" smtClean="0">
                <a:latin typeface="+mn-lt"/>
              </a:rPr>
            </a:br>
            <a:r>
              <a:rPr lang="pt-PT" b="1" dirty="0" smtClean="0">
                <a:latin typeface="+mn-lt"/>
              </a:rPr>
              <a:t>2ª reunião </a:t>
            </a:r>
            <a:r>
              <a:rPr lang="pt-PT" sz="4000" b="1" dirty="0" smtClean="0">
                <a:latin typeface="+mn-lt"/>
              </a:rPr>
              <a:t/>
            </a:r>
            <a:br>
              <a:rPr lang="pt-PT" sz="4000" b="1" dirty="0" smtClean="0">
                <a:latin typeface="+mn-lt"/>
              </a:rPr>
            </a:br>
            <a:r>
              <a:rPr lang="pt-PT" sz="4000" b="1" dirty="0" smtClean="0">
                <a:latin typeface="+mn-lt"/>
              </a:rPr>
              <a:t/>
            </a:r>
            <a:br>
              <a:rPr lang="pt-PT" sz="4000" b="1" dirty="0" smtClean="0">
                <a:latin typeface="+mn-lt"/>
              </a:rPr>
            </a:br>
            <a:r>
              <a:rPr lang="pt-PT" sz="2400" b="1" dirty="0" smtClean="0">
                <a:latin typeface="+mn-lt"/>
              </a:rPr>
              <a:t>DGT, 19-05-2016</a:t>
            </a:r>
            <a:endParaRPr lang="pt-PT" sz="32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graphicFrame>
        <p:nvGraphicFramePr>
          <p:cNvPr id="44" name="Tabela 43"/>
          <p:cNvGraphicFramePr>
            <a:graphicFrameLocks noGrp="1"/>
          </p:cNvGraphicFramePr>
          <p:nvPr/>
        </p:nvGraphicFramePr>
        <p:xfrm>
          <a:off x="2051720" y="1052736"/>
          <a:ext cx="4248472" cy="2748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3612"/>
                <a:gridCol w="1416708"/>
                <a:gridCol w="136815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Entidade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Conferência</a:t>
                      </a:r>
                      <a:r>
                        <a:rPr lang="pt-PT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Serviços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17-09-2014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Conferência Decisória</a:t>
                      </a:r>
                    </a:p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03-02-2015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6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APA/ARH Algarve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43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ANPC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 condicionado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 condicionado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43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CCDR Algarve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+mn-lt"/>
                        </a:rPr>
                        <a:t>DRAP Algarve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155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ICNF, IP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Seta para baixo 16"/>
          <p:cNvSpPr/>
          <p:nvPr/>
        </p:nvSpPr>
        <p:spPr>
          <a:xfrm>
            <a:off x="5436096" y="4005064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25144"/>
            <a:ext cx="78539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259632" y="1339021"/>
            <a:ext cx="65527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Trebuchet MS" pitchFamily="34" charset="0"/>
              </a:rPr>
              <a:t>Deliberação da 1ª RE da CNT ocorrida em 06-05-2016</a:t>
            </a:r>
            <a:endParaRPr lang="pt-PT" sz="2000" dirty="0" smtClean="0">
              <a:latin typeface="Trebuchet MS" pitchFamily="34" charset="0"/>
            </a:endParaRPr>
          </a:p>
          <a:p>
            <a:endParaRPr lang="pt-PT" sz="2000" dirty="0" smtClean="0">
              <a:latin typeface="+mn-lt"/>
            </a:endParaRPr>
          </a:p>
          <a:p>
            <a:r>
              <a:rPr lang="pt-PT" sz="2000" dirty="0" smtClean="0">
                <a:latin typeface="+mn-lt"/>
              </a:rPr>
              <a:t>A proposta de 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revogação do ato da CNREN</a:t>
            </a:r>
            <a:r>
              <a:rPr lang="pt-PT" sz="2000" dirty="0" smtClean="0">
                <a:latin typeface="+mn-lt"/>
              </a:rPr>
              <a:t>, foi aprovada por unanimidade dos presentes, 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devendo a proposta de delimitação da REN de Alcoutim ser reanalisada </a:t>
            </a:r>
            <a:r>
              <a:rPr lang="pt-PT" sz="2000" dirty="0" smtClean="0">
                <a:latin typeface="+mn-lt"/>
              </a:rPr>
              <a:t>de mérito no mais breve período de tempo, face aos conhecimentos adquiridos e às conclusões e recomendações a aduzir no seio do grupo de trabalho da REN, criado pela CNT, com o objetivo de, entre outros, refletir sobre a aplicação das OENR às AEREHS e AIV.</a:t>
            </a:r>
            <a:endParaRPr lang="pt-PT" sz="20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259632" y="1339021"/>
            <a:ext cx="69127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atin typeface="Trebuchet MS" pitchFamily="34" charset="0"/>
              </a:rPr>
              <a:t>Proposta de intervenção</a:t>
            </a:r>
            <a:endParaRPr lang="pt-PT" sz="2000" dirty="0" smtClean="0">
              <a:latin typeface="Trebuchet MS" pitchFamily="34" charset="0"/>
            </a:endParaRPr>
          </a:p>
          <a:p>
            <a:endParaRPr lang="pt-PT" sz="2000" dirty="0" smtClean="0">
              <a:latin typeface="+mn-lt"/>
            </a:endParaRPr>
          </a:p>
          <a:p>
            <a:endParaRPr lang="pt-PT" sz="2000" dirty="0" smtClean="0">
              <a:latin typeface="+mn-lt"/>
            </a:endParaRPr>
          </a:p>
          <a:p>
            <a:pPr marL="457200" indent="-457200"/>
            <a:r>
              <a:rPr lang="pt-PT" dirty="0" smtClean="0">
                <a:latin typeface="+mn-lt"/>
              </a:rPr>
              <a:t>1. Avaliação da proposta de delimitação da REN de Alcoutim</a:t>
            </a:r>
          </a:p>
          <a:p>
            <a:pPr marL="457200" indent="-457200"/>
            <a:endParaRPr lang="pt-PT" dirty="0" smtClean="0">
              <a:latin typeface="+mn-lt"/>
            </a:endParaRPr>
          </a:p>
          <a:p>
            <a:r>
              <a:rPr lang="pt-PT" dirty="0" smtClean="0">
                <a:latin typeface="+mn-lt"/>
              </a:rPr>
              <a:t>2. Metodologia de delimitação das AEREHS e AIV</a:t>
            </a:r>
          </a:p>
          <a:p>
            <a:endParaRPr lang="pt-PT" sz="20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19672" y="2204864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dirty="0" smtClean="0">
                <a:latin typeface="+mj-lt"/>
              </a:rPr>
              <a:t>Enquadramento histórico</a:t>
            </a:r>
            <a:endParaRPr lang="pt-PT" sz="4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08325" y="548680"/>
            <a:ext cx="7708091" cy="441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800100" lvl="1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b="1" dirty="0" smtClean="0">
                <a:latin typeface="Trebuchet MS" pitchFamily="34" charset="0"/>
              </a:rPr>
              <a:t>CCDR Algarve efetua pedido de esclarecimento </a:t>
            </a:r>
            <a:r>
              <a:rPr lang="pt-PT" sz="2000" dirty="0" smtClean="0">
                <a:latin typeface="Trebuchet MS" pitchFamily="34" charset="0"/>
              </a:rPr>
              <a:t>(06-10-2014)</a:t>
            </a:r>
          </a:p>
          <a:p>
            <a:pPr marL="800100" lvl="1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600" b="1" dirty="0" smtClean="0">
              <a:latin typeface="Trebuchet MS" pitchFamily="34" charset="0"/>
            </a:endParaRP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A CM Alcoutim envia à CCDR uma proposta de revisão da delimitação da REN, datada de </a:t>
            </a:r>
            <a:r>
              <a:rPr lang="pt-PT" sz="1400" b="1" dirty="0" smtClean="0">
                <a:latin typeface="Trebuchet MS" pitchFamily="34" charset="0"/>
              </a:rPr>
              <a:t>junho 2014 </a:t>
            </a:r>
            <a:r>
              <a:rPr lang="pt-PT" sz="1400" dirty="0" smtClean="0">
                <a:latin typeface="Trebuchet MS" pitchFamily="34" charset="0"/>
              </a:rPr>
              <a:t>para realização de CS com entidades representativas dos interesses a ponderar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No debate em torno da aplicação dos critérios de delimitação decorrentes da OENR “</a:t>
            </a:r>
            <a:r>
              <a:rPr lang="pt-PT" sz="1400" i="1" dirty="0" smtClean="0">
                <a:latin typeface="Trebuchet MS" pitchFamily="34" charset="0"/>
              </a:rPr>
              <a:t>surgiu uma questão que gerou alguma controvérsia, em torno da delimitação da tipologia AEREHS, no que respeita aos valores a aplicar em termos de classificação qualitativa da perda do solo associada a um risco de erosão hídrica (</a:t>
            </a:r>
            <a:r>
              <a:rPr lang="pt-PT" sz="1400" i="1" dirty="0" err="1" smtClean="0">
                <a:latin typeface="Trebuchet MS" pitchFamily="34" charset="0"/>
              </a:rPr>
              <a:t>Pse</a:t>
            </a:r>
            <a:r>
              <a:rPr lang="pt-PT" sz="1400" i="1" dirty="0" smtClean="0">
                <a:latin typeface="Trebuchet MS" pitchFamily="34" charset="0"/>
              </a:rPr>
              <a:t>)</a:t>
            </a:r>
            <a:r>
              <a:rPr lang="pt-PT" sz="1400" dirty="0" smtClean="0">
                <a:latin typeface="Trebuchet MS" pitchFamily="34" charset="0"/>
              </a:rPr>
              <a:t>”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Referem que ao aplicar os métodos de análise decorrentes das OE a esta tipologia, resultou a afetação de 0,4% da área do município à REN segundo o critério de risco de erosão hídrica, valor que se considera baixo, face à realidade do território concelhio.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Solicitam por isso </a:t>
            </a:r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esclarecimentos relativamente à obrigatoriedade de utilização exclusiva do risco elevado (&gt;= a 55ton/</a:t>
            </a:r>
            <a:r>
              <a:rPr lang="pt-PT" sz="1400" b="1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ha.ano</a:t>
            </a:r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), na determinação da Perda de solo específico (PSE) tendo em conta a equação exposta na lei</a:t>
            </a:r>
          </a:p>
        </p:txBody>
      </p:sp>
      <p:sp>
        <p:nvSpPr>
          <p:cNvPr id="4101" name="Picture 2"/>
          <p:cNvSpPr>
            <a:spLocks noChangeAspect="1" noChangeArrowheads="1"/>
          </p:cNvSpPr>
          <p:nvPr/>
        </p:nvSpPr>
        <p:spPr bwMode="auto">
          <a:xfrm>
            <a:off x="7748588" y="6332538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1547664" y="5229200"/>
            <a:ext cx="705678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975" lvl="3"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600" dirty="0" smtClean="0">
              <a:latin typeface="Trebuchet MS" pitchFamily="34" charset="0"/>
            </a:endParaRPr>
          </a:p>
          <a:p>
            <a:pPr marL="180975" lvl="3"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CNREN delibera no sentido da aplicação da lei em vigor e solicita à SEOTCN a constituição de uma comissão técnica para avaliar a metodologia de delimitação das AEREHS e propor alterações legislativas</a:t>
            </a:r>
          </a:p>
          <a:p>
            <a:pPr marL="180975" lvl="3"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6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539552" y="836712"/>
            <a:ext cx="7920880" cy="447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800100" lvl="1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b="1" dirty="0" smtClean="0">
                <a:latin typeface="Trebuchet MS" pitchFamily="34" charset="0"/>
              </a:rPr>
              <a:t>CCDR Algarve insiste e CM de Alcoutim efetua pedido de esclarecimento </a:t>
            </a:r>
            <a:r>
              <a:rPr lang="pt-PT" sz="2000" dirty="0" smtClean="0">
                <a:latin typeface="Trebuchet MS" pitchFamily="34" charset="0"/>
              </a:rPr>
              <a:t>(15-01-2015)</a:t>
            </a:r>
          </a:p>
          <a:p>
            <a:pPr marL="800100" lvl="1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050" dirty="0" smtClean="0">
              <a:latin typeface="Trebuchet MS" pitchFamily="34" charset="0"/>
            </a:endParaRP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Referem que Alcoutim é um concelho isolado, afetado pelo problema da desertificação humana e envelhecimento da população, mas existe interesse de investimento nos setores turismo e economia, o que contribui para o desenvolvimento do concelho e fixação de população;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Consideram que REN em vigor (43% do concelho) em conjunto com outras SRUP tem vindo a condicionar o investimento havendo por isso</a:t>
            </a: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 necessidade de</a:t>
            </a:r>
            <a:r>
              <a:rPr lang="pt-PT" sz="1400" dirty="0" smtClean="0">
                <a:latin typeface="Trebuchet MS" pitchFamily="34" charset="0"/>
              </a:rPr>
              <a:t> novas REN a delimitar ao abrigo OENR;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Afirmam que na revisão REN Alcoutim houve trabalho conjunto com várias entidades (CCDR Algarve, APA, ANPC, DRAPAL, ICNF) mas que existem divergências na aplicação da lei nomeadamente o “</a:t>
            </a:r>
            <a:r>
              <a:rPr lang="pt-PT" sz="1400" i="1" dirty="0" smtClean="0">
                <a:latin typeface="Trebuchet MS" pitchFamily="34" charset="0"/>
              </a:rPr>
              <a:t>limiar da perda de solo associado ao risco de erosão hídrica</a:t>
            </a:r>
            <a:r>
              <a:rPr lang="pt-PT" sz="1400" dirty="0" smtClean="0">
                <a:latin typeface="Trebuchet MS" pitchFamily="34" charset="0"/>
              </a:rPr>
              <a:t>”;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Consideram que a resposta da CNREN ao pedido de esclarecimento CCDR Algarve não foi esclarecedor;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Solicitam que a CNREN 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“</a:t>
            </a:r>
            <a:r>
              <a:rPr lang="pt-PT" sz="14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se digne esclarecer qual o limiar aplicável da perda de solo associado ao risco de erosão hídrica,…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187624" y="1187308"/>
            <a:ext cx="6843995" cy="30337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CNREN delibera a constituição de um grupo de trabalho para elaborar resposta conjunta;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SEOTCN considerou que a CNREN era o órgão competente para “apreciar e pronunciar-se no sentido que considerar mais adequado no âmbito da legislação vigente” e sugeriu que o assunto fosse colocado à discussão no âmbito do GTT; 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Discussão não conclusiva na 9ª reunião do GTT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sucessivas reuniões da CNREN para discussão da proposta de resposta conjunta concluindo com a aprovação de recomendação técnica genérica sobre os limiares a considerar na delimitação das AEREHS, remetida a todas as CCDR</a:t>
            </a:r>
          </a:p>
        </p:txBody>
      </p:sp>
      <p:sp>
        <p:nvSpPr>
          <p:cNvPr id="4101" name="Picture 2"/>
          <p:cNvSpPr>
            <a:spLocks noChangeAspect="1" noChangeArrowheads="1"/>
          </p:cNvSpPr>
          <p:nvPr/>
        </p:nvSpPr>
        <p:spPr bwMode="auto">
          <a:xfrm>
            <a:off x="7748588" y="6332538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588" y="6343171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11560" y="421935"/>
            <a:ext cx="7940675" cy="1494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dirty="0" smtClean="0">
                <a:latin typeface="Trebuchet MS" pitchFamily="34" charset="0"/>
              </a:rPr>
              <a:t>...Mas ainda antes do grupo de trabalho ter apresentado a suas conclusões... </a:t>
            </a:r>
          </a:p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100" b="1" dirty="0" smtClean="0">
              <a:latin typeface="Trebuchet MS" pitchFamily="34" charset="0"/>
            </a:endParaRPr>
          </a:p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b="1" dirty="0" smtClean="0">
                <a:latin typeface="Trebuchet MS" pitchFamily="34" charset="0"/>
              </a:rPr>
              <a:t>	CM de Alcoutim remete a nova proposta de delimitação da REN para emissão de parecer da CNREN </a:t>
            </a:r>
            <a:r>
              <a:rPr lang="pt-PT" sz="2000" dirty="0" smtClean="0">
                <a:latin typeface="Trebuchet MS" pitchFamily="34" charset="0"/>
              </a:rPr>
              <a:t>(19-02-2015)</a:t>
            </a:r>
            <a:endParaRPr lang="pt-PT" sz="1600" dirty="0" smtClean="0">
              <a:latin typeface="Trebuchet MS" pitchFamily="34" charset="0"/>
            </a:endParaRPr>
          </a:p>
        </p:txBody>
      </p:sp>
      <p:sp>
        <p:nvSpPr>
          <p:cNvPr id="4101" name="Picture 2"/>
          <p:cNvSpPr>
            <a:spLocks noChangeAspect="1" noChangeArrowheads="1"/>
          </p:cNvSpPr>
          <p:nvPr/>
        </p:nvSpPr>
        <p:spPr bwMode="auto">
          <a:xfrm>
            <a:off x="7748588" y="6332538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1043608" y="3158966"/>
            <a:ext cx="7272808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Proposta apreciada em  reunião da CNREN de 19-03-2015, tendo sido emitido parecer favorável condicionado;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CM de Alcoutim envia “nota técnica” com esclarecimentos que visam dar resposta às questões suscitadas no parecer, os quais foram formalmente aceites pela CNREN em 04-05-2015;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CCDR Algarve efetua pedido de análise adicional à CNT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CNT delibera em 24-11-2015 assumir o caracter vinculativo do parecer da CNREN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despacho do vice-presidente da CCDR Algarve aprova a proposta da delimitação da REN de Alcoutim em 27-11-2015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1475656" y="2132856"/>
            <a:ext cx="626469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200" b="1" dirty="0" smtClean="0">
                <a:solidFill>
                  <a:srgbClr val="000000"/>
                </a:solidFill>
                <a:latin typeface="Trebuchet MS" pitchFamily="34" charset="0"/>
              </a:rPr>
              <a:t>O parecer da CNREN deve ser emitido no prazo de 22 dias, não prorrogáveis, contado a partir da data do pedido de consulta [</a:t>
            </a:r>
            <a:r>
              <a:rPr lang="pt-PT" sz="1200" dirty="0" smtClean="0">
                <a:solidFill>
                  <a:srgbClr val="000000"/>
                </a:solidFill>
                <a:latin typeface="Trebuchet MS" pitchFamily="34" charset="0"/>
              </a:rPr>
              <a:t>data entrada na DGT]</a:t>
            </a:r>
          </a:p>
          <a:p>
            <a:pPr lvl="0"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200" dirty="0" smtClean="0">
                <a:solidFill>
                  <a:srgbClr val="000000"/>
                </a:solidFill>
                <a:latin typeface="Trebuchet MS" pitchFamily="34" charset="0"/>
              </a:rPr>
              <a:t>alínea 10 do </a:t>
            </a:r>
            <a:r>
              <a:rPr lang="pt-PT" sz="1200" dirty="0" err="1" smtClean="0">
                <a:solidFill>
                  <a:srgbClr val="000000"/>
                </a:solidFill>
                <a:latin typeface="Trebuchet MS" pitchFamily="34" charset="0"/>
              </a:rPr>
              <a:t>Art</a:t>
            </a:r>
            <a:r>
              <a:rPr lang="pt-PT" sz="1200" dirty="0" smtClean="0">
                <a:solidFill>
                  <a:srgbClr val="000000"/>
                </a:solidFill>
                <a:latin typeface="Trebuchet MS" pitchFamily="34" charset="0"/>
              </a:rPr>
              <a:t>. 11º do DL 166/2008</a:t>
            </a:r>
            <a:endParaRPr lang="pt-PT" sz="1400" dirty="0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19672" y="2204864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dirty="0" smtClean="0">
                <a:latin typeface="+mj-lt"/>
              </a:rPr>
              <a:t>Proposta de delimitação da REN de Alcoutim</a:t>
            </a:r>
            <a:endParaRPr lang="pt-PT" sz="4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ângulo 25"/>
          <p:cNvSpPr/>
          <p:nvPr/>
        </p:nvSpPr>
        <p:spPr>
          <a:xfrm>
            <a:off x="251520" y="5589240"/>
            <a:ext cx="511256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971600" y="2790220"/>
            <a:ext cx="1008112" cy="38164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abril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setembro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fevereiro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Abril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maio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Julho</a:t>
            </a:r>
            <a:endParaRPr lang="pt-PT" sz="105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setembro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Outubro 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Novembro 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janeiro 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fevereiro 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endParaRPr lang="pt-PT" sz="1050" b="1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1763688" y="2646204"/>
            <a:ext cx="936104" cy="4023156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0085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05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971600" y="1268760"/>
            <a:ext cx="2016224" cy="504056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600" b="1" dirty="0" smtClean="0">
                <a:solidFill>
                  <a:srgbClr val="197412"/>
                </a:solidFill>
              </a:rPr>
              <a:t>REN em vigor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047850" y="404813"/>
            <a:ext cx="4900414" cy="5048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spc="-150" dirty="0" err="1" smtClean="0"/>
              <a:t>Revisão</a:t>
            </a:r>
            <a:r>
              <a:rPr lang="en-US" sz="2400" b="1" spc="-150" dirty="0" smtClean="0"/>
              <a:t> da </a:t>
            </a:r>
            <a:r>
              <a:rPr lang="en-US" sz="2400" b="1" spc="-150" dirty="0" err="1" smtClean="0"/>
              <a:t>delimitação</a:t>
            </a:r>
            <a:r>
              <a:rPr lang="en-US" sz="2400" b="1" spc="-150" dirty="0" smtClean="0"/>
              <a:t> da REN de </a:t>
            </a:r>
            <a:r>
              <a:rPr lang="en-US" sz="2400" b="1" spc="-150" dirty="0" err="1" smtClean="0"/>
              <a:t>Alcoutim</a:t>
            </a:r>
            <a:endParaRPr lang="pt-PT" sz="2400" b="1" spc="-150" dirty="0"/>
          </a:p>
        </p:txBody>
      </p:sp>
      <p:sp>
        <p:nvSpPr>
          <p:cNvPr id="4" name="Rectângulo 3"/>
          <p:cNvSpPr/>
          <p:nvPr/>
        </p:nvSpPr>
        <p:spPr>
          <a:xfrm>
            <a:off x="5868144" y="1052736"/>
            <a:ext cx="2664296" cy="830997"/>
          </a:xfrm>
          <a:prstGeom prst="rect">
            <a:avLst/>
          </a:prstGeom>
          <a:ln>
            <a:solidFill>
              <a:srgbClr val="008500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200" dirty="0" smtClean="0">
                <a:latin typeface="+mn-lt"/>
              </a:rPr>
              <a:t>carta da REN em vigor composta por 3 extratos à escala 1/25000 e por um pormenor da parcela excluída da carta da REN, à escala 1/25000 ampliada.</a:t>
            </a:r>
          </a:p>
        </p:txBody>
      </p:sp>
      <p:sp>
        <p:nvSpPr>
          <p:cNvPr id="6" name="Seta para a esquerda 5"/>
          <p:cNvSpPr/>
          <p:nvPr/>
        </p:nvSpPr>
        <p:spPr>
          <a:xfrm>
            <a:off x="5940152" y="3078252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ectângulo 7"/>
          <p:cNvSpPr/>
          <p:nvPr/>
        </p:nvSpPr>
        <p:spPr>
          <a:xfrm>
            <a:off x="1963077" y="2646204"/>
            <a:ext cx="5373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50" b="1" dirty="0" smtClean="0">
                <a:latin typeface="Arial" pitchFamily="34" charset="0"/>
                <a:cs typeface="Arial" pitchFamily="34" charset="0"/>
              </a:rPr>
              <a:t>2013 </a:t>
            </a:r>
            <a:endParaRPr lang="pt-PT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982313" y="3449325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50" b="1" dirty="0" smtClean="0">
                <a:latin typeface="Arial" pitchFamily="34" charset="0"/>
                <a:cs typeface="Arial" pitchFamily="34" charset="0"/>
              </a:rPr>
              <a:t>2014</a:t>
            </a:r>
            <a:endParaRPr lang="pt-PT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982313" y="5589240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50" b="1" dirty="0" smtClean="0">
                <a:latin typeface="Arial" pitchFamily="34" charset="0"/>
                <a:cs typeface="Arial" pitchFamily="34" charset="0"/>
              </a:rPr>
              <a:t>2015</a:t>
            </a:r>
            <a:endParaRPr lang="pt-PT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2483768" y="2790220"/>
            <a:ext cx="6084168" cy="34086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CM Alcoutim inicia a r</a:t>
            </a: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evisão da REN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Primeira reunião (CMA+CCDR+ARH </a:t>
            </a:r>
            <a:r>
              <a:rPr lang="pt-PT" sz="1050" b="1" dirty="0" err="1" smtClean="0">
                <a:latin typeface="Arial" pitchFamily="34" charset="0"/>
                <a:cs typeface="Arial" pitchFamily="34" charset="0"/>
              </a:rPr>
              <a:t>Alg</a:t>
            </a: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Entrega da p</a:t>
            </a: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roposta  REN sem exclusões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Entrega </a:t>
            </a: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REN total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Reunião de trabalho (CMA+CCDR+ARH </a:t>
            </a:r>
            <a:r>
              <a:rPr lang="pt-PT" sz="1050" b="1" dirty="0" err="1" smtClean="0">
                <a:latin typeface="Arial" pitchFamily="34" charset="0"/>
                <a:cs typeface="Arial" pitchFamily="34" charset="0"/>
              </a:rPr>
              <a:t>Alg</a:t>
            </a: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entrega, discussão e aprovação da proposta pela CMA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Conferência de Serviços (CMA+CCDR+</a:t>
            </a: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ARH </a:t>
            </a:r>
            <a:r>
              <a:rPr lang="pt-PT" sz="105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</a:t>
            </a:r>
            <a:r>
              <a:rPr lang="pt-PT" sz="105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+ANPC+ICNF+DRAP</a:t>
            </a: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PT" sz="105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Alg</a:t>
            </a: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CMA envia adenda à proposta 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reunião de trabalho (CCDR+ARH Algarve+?)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pedido de esclarecimento à CNREN sobre limiar da perda de solo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Conferência Decisória  apreciação desfavorável</a:t>
            </a:r>
            <a:endParaRPr lang="pt-PT" sz="1050" b="1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xão recta 14"/>
          <p:cNvCxnSpPr/>
          <p:nvPr/>
        </p:nvCxnSpPr>
        <p:spPr>
          <a:xfrm flipV="1">
            <a:off x="1115616" y="3356992"/>
            <a:ext cx="6336704" cy="72008"/>
          </a:xfrm>
          <a:prstGeom prst="line">
            <a:avLst/>
          </a:prstGeom>
          <a:ln w="12700">
            <a:solidFill>
              <a:srgbClr val="00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1115616" y="5517232"/>
            <a:ext cx="6336704" cy="72008"/>
          </a:xfrm>
          <a:prstGeom prst="line">
            <a:avLst/>
          </a:prstGeom>
          <a:ln w="12700">
            <a:solidFill>
              <a:srgbClr val="00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ângulo 13"/>
          <p:cNvSpPr/>
          <p:nvPr/>
        </p:nvSpPr>
        <p:spPr>
          <a:xfrm>
            <a:off x="2339752" y="1024280"/>
            <a:ext cx="3384376" cy="892552"/>
          </a:xfrm>
          <a:prstGeom prst="rect">
            <a:avLst/>
          </a:prstGeom>
          <a:ln>
            <a:solidFill>
              <a:srgbClr val="008500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dirty="0" smtClean="0">
                <a:latin typeface="+mn-lt"/>
              </a:rPr>
              <a:t>aprovada pela RCM n.º 153/2007, de 02-10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dirty="0" smtClean="0">
                <a:latin typeface="+mn-lt"/>
              </a:rPr>
              <a:t>alterada pelo Despacho (extrato) n.º 14890/2013, de 18-11. 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827584" y="22768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>
                <a:solidFill>
                  <a:srgbClr val="197412"/>
                </a:solidFill>
                <a:latin typeface="+mn-lt"/>
              </a:rPr>
              <a:t>Processo de revisão da REN de Alcoutim</a:t>
            </a:r>
            <a:endParaRPr lang="pt-PT" sz="14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772816"/>
            <a:ext cx="7772400" cy="3384550"/>
          </a:xfrm>
        </p:spPr>
        <p:txBody>
          <a:bodyPr/>
          <a:lstStyle/>
          <a:p>
            <a:r>
              <a:rPr lang="pt-PT" dirty="0" smtClean="0"/>
              <a:t>1. Seguimento dos trabalhos acordados na 1ª reunião – Ponto de Situação</a:t>
            </a:r>
          </a:p>
          <a:p>
            <a:endParaRPr lang="pt-PT" dirty="0" smtClean="0"/>
          </a:p>
          <a:p>
            <a:r>
              <a:rPr lang="pt-PT" dirty="0" smtClean="0"/>
              <a:t>2. Aplicação das OENR: Áreas de elevado risco de erosão hídrica do solo e Áreas de instabilidade de vertentes</a:t>
            </a:r>
            <a:endParaRPr lang="pt-P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7134069" cy="207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7052069" cy="247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436096" y="5373216"/>
            <a:ext cx="2596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APA deu parecer desfavorável no âmbito das suas competências e fundamentou a sua posição</a:t>
            </a:r>
            <a:endParaRPr lang="pt-PT" sz="1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504" y="26064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Serviços (17-09-2014)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2492896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170462"/>
            <a:ext cx="18473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 sz="1400">
              <a:latin typeface="+mj-lt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6591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90" y="1412776"/>
            <a:ext cx="64960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6524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64960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6084168" y="5715833"/>
            <a:ext cx="25965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ICNF deu parecer favorável no âmbito das suas competências mas desfavorável tendo em conta questões suscitadas pela CCDR e APA</a:t>
            </a:r>
            <a:endParaRPr lang="pt-PT" sz="1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07504" y="26064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Serviços (17-09-2014)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07504" y="1196752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2617167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-108520" y="3717032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5868144" y="218570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ANPC deu parecer favorável no âmbito das suas competências </a:t>
            </a:r>
            <a:endParaRPr lang="pt-PT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3838085"/>
            <a:ext cx="18473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 sz="1400">
              <a:latin typeface="+mn-lt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6562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65055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6948265" y="2402885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DRAP Algarve deu parecer favorável no âmbito das suas competências mas desfavorável tendo em conta questões suscitadas pela CCDR e APA</a:t>
            </a:r>
            <a:endParaRPr lang="pt-PT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97152"/>
            <a:ext cx="6705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79512" y="33265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Serviços (17-09-2014)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3528" y="1916832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5536" y="4437112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3606782"/>
            <a:ext cx="18473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 sz="1400">
              <a:latin typeface="+mn-lt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04248" y="3356992"/>
            <a:ext cx="20162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CCDR Algarve deu parecer desfavorável no âmbito das suas competências e fundamentou as sua posição na conferência de serviços mas faz depender a sua decisão final na conferência decisória da resposta da CNREN</a:t>
            </a:r>
            <a:endParaRPr lang="pt-PT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500312" y="684171"/>
            <a:ext cx="6087912" cy="3752941"/>
            <a:chOff x="2124434" y="1198622"/>
            <a:chExt cx="6534150" cy="423844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4434" y="1198622"/>
              <a:ext cx="6534150" cy="366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8247" y="4836993"/>
              <a:ext cx="64865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869160"/>
            <a:ext cx="6003715" cy="116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79512" y="33265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Serviços (17-09-2014)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16024" y="4489375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graphicFrame>
        <p:nvGraphicFramePr>
          <p:cNvPr id="44" name="Tabela 43"/>
          <p:cNvGraphicFramePr>
            <a:graphicFrameLocks noGrp="1"/>
          </p:cNvGraphicFramePr>
          <p:nvPr/>
        </p:nvGraphicFramePr>
        <p:xfrm>
          <a:off x="1187624" y="404664"/>
          <a:ext cx="4248472" cy="2748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3612"/>
                <a:gridCol w="1416708"/>
                <a:gridCol w="1368152"/>
              </a:tblGrid>
              <a:tr h="444434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Entidade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Conferência</a:t>
                      </a:r>
                      <a:r>
                        <a:rPr lang="pt-PT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Serviços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17-09-2014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Conferência Decisória</a:t>
                      </a:r>
                    </a:p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03-02-2015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6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APA/ARH Algarve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43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ANPC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 condicionado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 condicionado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43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CCDR Algarve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+mn-lt"/>
                        </a:rPr>
                        <a:t>DRAP Algarve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155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ICNF, IP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upo 8"/>
          <p:cNvGrpSpPr/>
          <p:nvPr/>
        </p:nvGrpSpPr>
        <p:grpSpPr>
          <a:xfrm>
            <a:off x="395536" y="5013176"/>
            <a:ext cx="6648450" cy="1623045"/>
            <a:chOff x="827584" y="3501008"/>
            <a:chExt cx="6648450" cy="16230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3501008"/>
              <a:ext cx="664845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4581128"/>
              <a:ext cx="63722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CaixaDeTexto 13"/>
          <p:cNvSpPr txBox="1"/>
          <p:nvPr/>
        </p:nvSpPr>
        <p:spPr>
          <a:xfrm>
            <a:off x="1691680" y="4581128"/>
            <a:ext cx="2075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latin typeface="+mn-lt"/>
              </a:rPr>
              <a:t>Comentário da equipa</a:t>
            </a:r>
            <a:endParaRPr lang="pt-PT" sz="1600" b="1" dirty="0">
              <a:latin typeface="+mn-lt"/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4499992" y="3284984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6012160" y="836712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+mn-lt"/>
              </a:rPr>
              <a:t>Nota:</a:t>
            </a:r>
          </a:p>
          <a:p>
            <a:r>
              <a:rPr lang="pt-PT" sz="1600" dirty="0" smtClean="0">
                <a:latin typeface="+mn-lt"/>
              </a:rPr>
              <a:t>Na CS a equipa anuncia alterações à proposta apresentada em junho 2014 que contudo não se refletem na versão enviada à CNREN (compare-se ata CS e quadro síntese da proposta)</a:t>
            </a:r>
            <a:endParaRPr lang="pt-PT" sz="1600" dirty="0"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680" y="3573016"/>
            <a:ext cx="6705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394841" y="1224930"/>
            <a:ext cx="7777559" cy="5372422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600" dirty="0" smtClean="0"/>
              <a:t>1. Áreas de proteção do litoral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Águas de transição e respetivos leitos, margens e faixas de proteção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600" dirty="0" smtClean="0"/>
              <a:t>2. Áreas relevantes para a sustentabilidade do ciclo hidrológico terrestre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Cursos de água e respetivos leitos e margens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Lagoas e lagos e respetivos leitos e margens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Albufeiras que contribuam para a conectividade e coerência ecológica da REN, bem como os respetivos leitos, margens e faixas de proteção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Áreas estratégicas de recarga de aquíferos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600" dirty="0" smtClean="0"/>
              <a:t>3. Áreas de prevenção de riscos naturais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Zonas ameaçadas por cheias 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Áreas de elevado risco de erosão hídrica do solo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Áreas de instabilidade de vertentes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endParaRPr lang="pt-PT" sz="1400" b="1" dirty="0" smtClean="0"/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IG à escala 1:10000 em suporte digital, formato vetorial (DGN), adquirida à CM Alcoutim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755576" y="547911"/>
            <a:ext cx="7427913" cy="5048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spc="-150" dirty="0" err="1" smtClean="0"/>
              <a:t>Tipologias</a:t>
            </a:r>
            <a:r>
              <a:rPr lang="en-US" sz="2400" b="1" spc="-150" dirty="0" smtClean="0"/>
              <a:t> </a:t>
            </a:r>
            <a:r>
              <a:rPr lang="en-US" sz="2400" b="1" spc="-150" dirty="0" err="1" smtClean="0"/>
              <a:t>na</a:t>
            </a:r>
            <a:r>
              <a:rPr lang="en-US" sz="2400" b="1" spc="-150" dirty="0" smtClean="0"/>
              <a:t> </a:t>
            </a:r>
            <a:r>
              <a:rPr lang="en-US" sz="2400" b="1" spc="-150" dirty="0" err="1" smtClean="0"/>
              <a:t>proposta</a:t>
            </a:r>
            <a:r>
              <a:rPr lang="en-US" sz="2400" b="1" spc="-150" dirty="0" smtClean="0"/>
              <a:t> de REN de </a:t>
            </a:r>
            <a:r>
              <a:rPr lang="en-US" sz="2400" b="1" spc="-150" dirty="0" err="1" smtClean="0"/>
              <a:t>Alcoutim</a:t>
            </a:r>
            <a:endParaRPr lang="pt-PT" sz="2400" b="1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1126705" y="1484784"/>
            <a:ext cx="6697439" cy="3644230"/>
          </a:xfrm>
          <a:solidFill>
            <a:schemeClr val="bg1"/>
          </a:solidFill>
        </p:spPr>
        <p:txBody>
          <a:bodyPr/>
          <a:lstStyle/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dirty="0" smtClean="0"/>
              <a:t>As OENR consideram o estuário do Rio Guadiana como águas de transição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dirty="0" smtClean="0"/>
              <a:t>As alturas médias do perfil dos troços das ribeiras do Vascão e dos Cadavais adjacentes ao Guadiana foram estimadas por extrapolação dos valores hidrológicos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dirty="0" smtClean="0"/>
              <a:t>Faixa de proteção 100 m (inclui as margens)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dirty="0" smtClean="0"/>
              <a:t>LMPAVE fornecida pela APA-ARH Algarve,  setembro 2014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b="1" dirty="0" smtClean="0"/>
              <a:t>Aplicação ao concelho de Alcoutim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dirty="0" smtClean="0"/>
              <a:t>Identificadas as superfícies salobras do Rio Guadiana, bem como a respetiva margem (50m) e faixa proteção (100m).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b="1" dirty="0" smtClean="0">
                <a:solidFill>
                  <a:srgbClr val="197412"/>
                </a:solidFill>
              </a:rPr>
              <a:t>726,8 </a:t>
            </a:r>
            <a:r>
              <a:rPr lang="pt-PT" sz="1600" b="1" dirty="0" err="1" smtClean="0">
                <a:solidFill>
                  <a:srgbClr val="197412"/>
                </a:solidFill>
              </a:rPr>
              <a:t>ha</a:t>
            </a:r>
            <a:r>
              <a:rPr lang="pt-PT" sz="1600" b="1" dirty="0" smtClean="0">
                <a:solidFill>
                  <a:srgbClr val="197412"/>
                </a:solidFill>
              </a:rPr>
              <a:t> (1,3% da área do município)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971600" y="764704"/>
            <a:ext cx="7427913" cy="72008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200" b="1" spc="-150" dirty="0" smtClean="0"/>
              <a:t>Águas de transição e respetivos leitos, margens e faixas de proteção </a:t>
            </a:r>
            <a:endParaRPr lang="pt-PT" sz="2400" b="1" spc="-150" dirty="0"/>
          </a:p>
        </p:txBody>
      </p:sp>
      <p:sp>
        <p:nvSpPr>
          <p:cNvPr id="4" name="Rectângulo 3"/>
          <p:cNvSpPr/>
          <p:nvPr/>
        </p:nvSpPr>
        <p:spPr>
          <a:xfrm>
            <a:off x="251520" y="1052736"/>
            <a:ext cx="492443" cy="263540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PT" sz="2000" spc="-150" dirty="0" smtClean="0">
                <a:latin typeface="+mj-lt"/>
              </a:rPr>
              <a:t>1. Áreas de proteção do litoral</a:t>
            </a:r>
            <a:endParaRPr lang="pt-P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971600" y="519733"/>
            <a:ext cx="7992888" cy="57683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PT" sz="2400" b="1" spc="-150" dirty="0" smtClean="0"/>
              <a:t/>
            </a:r>
            <a:br>
              <a:rPr lang="pt-PT" sz="2400" b="1" spc="-150" dirty="0" smtClean="0"/>
            </a:br>
            <a:r>
              <a:rPr lang="pt-PT" sz="2200" b="1" spc="-150" dirty="0" smtClean="0"/>
              <a:t>Cursos de água e respetivos leitos e margens </a:t>
            </a:r>
            <a:endParaRPr lang="pt-PT" sz="2400" b="1" spc="-150" dirty="0"/>
          </a:p>
        </p:txBody>
      </p:sp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1115616" y="1340768"/>
            <a:ext cx="5833343" cy="41482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Cursos de água que drenam bacias hidrográficas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com valor min. 3,5Km2</a:t>
            </a:r>
            <a:r>
              <a:rPr lang="pt-PT" sz="1600" kern="0" dirty="0" smtClean="0">
                <a:latin typeface="+mn-lt"/>
              </a:rPr>
              <a:t> e albufeiras de pequenos aproveitamentos hídricos</a:t>
            </a:r>
            <a:endParaRPr kumimoji="0" lang="pt-PT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dirty="0" smtClean="0">
                <a:latin typeface="+mn-lt"/>
              </a:rPr>
              <a:t>rede hidrográfica da cartografia base à escala 10k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Contraste da rede hidrográfica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 a modelação digital do terreno, subtraindo à primeira os troços de linhas de água cuja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bacia de captação tivesse área inferior a 350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 excluindo cursos com caudal esporádico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baseline="0" dirty="0" smtClean="0">
                <a:latin typeface="+mn-lt"/>
              </a:rPr>
              <a:t>Inclusão de albufeiras com capacidade inferior a 100000m3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dirty="0" smtClean="0">
                <a:latin typeface="+mn-lt"/>
                <a:sym typeface="Wingdings" pitchFamily="2" charset="2"/>
              </a:rPr>
              <a:t>d</a:t>
            </a:r>
            <a:r>
              <a:rPr lang="pt-PT" sz="1600" kern="0" dirty="0" smtClean="0">
                <a:latin typeface="+mn-lt"/>
              </a:rPr>
              <a:t>elimitação do Rio Guadiana (50 m margem) e restantes cursos de água (10m margem)</a:t>
            </a:r>
            <a:endParaRPr lang="pt-PT" sz="1600" kern="0" baseline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1.315,3 </a:t>
            </a:r>
            <a:r>
              <a:rPr kumimoji="0" lang="pt-P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ha</a:t>
            </a: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 (2,3% da</a:t>
            </a:r>
            <a:r>
              <a:rPr kumimoji="0" lang="pt-PT" sz="1600" b="1" i="0" u="none" strike="noStrike" kern="0" cap="none" spc="0" normalizeH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 área d</a:t>
            </a: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o município)</a:t>
            </a:r>
          </a:p>
        </p:txBody>
      </p:sp>
      <p:sp>
        <p:nvSpPr>
          <p:cNvPr id="4" name="Rectângulo 3"/>
          <p:cNvSpPr/>
          <p:nvPr/>
        </p:nvSpPr>
        <p:spPr>
          <a:xfrm>
            <a:off x="6660232" y="2132856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kern="0" dirty="0" smtClean="0">
                <a:latin typeface="+mn-lt"/>
              </a:rPr>
              <a:t>MDT escala 10K com resolução de célula de 5 m; PT-TM06/ETRS89</a:t>
            </a:r>
            <a:endParaRPr lang="pt-PT" sz="1400" dirty="0">
              <a:latin typeface="+mn-lt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51520" y="260648"/>
            <a:ext cx="800219" cy="460851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spc="-150" dirty="0" smtClean="0">
                <a:latin typeface="+mj-lt"/>
              </a:rPr>
              <a:t>2. Áreas relevantes para a sustentabilidade do ciclo hidrológico terrestre</a:t>
            </a:r>
            <a:endParaRPr lang="pt-P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1403648" y="1280954"/>
            <a:ext cx="6841455" cy="11959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 OENR não referem lagoas ou lagos classificados como de águas públicas no concelho de Alcoutim,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pelo que</a:t>
            </a:r>
            <a:r>
              <a:rPr lang="pt-PT" sz="1600" kern="0" noProof="0" dirty="0" smtClean="0">
                <a:latin typeface="+mn-lt"/>
              </a:rPr>
              <a:t>,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600" b="1" i="0" u="none" strike="noStrike" kern="0" cap="none" spc="0" normalizeH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não se identifica nenhuma área por este critério.</a:t>
            </a:r>
          </a:p>
        </p:txBody>
      </p:sp>
      <p:sp>
        <p:nvSpPr>
          <p:cNvPr id="10" name="Marcador de Posição de Conteúdo 4"/>
          <p:cNvSpPr txBox="1">
            <a:spLocks/>
          </p:cNvSpPr>
          <p:nvPr/>
        </p:nvSpPr>
        <p:spPr bwMode="auto">
          <a:xfrm>
            <a:off x="1475656" y="3488814"/>
            <a:ext cx="6841455" cy="2376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albufeiras classificadas: albufeira da barragem de Alcoutim e albufeira da barragem do Pereiro.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dirty="0" smtClean="0">
                <a:latin typeface="+mn-lt"/>
              </a:rPr>
              <a:t>Identificaram-se mais 8 albufeiras com capacidade superior a 100.000m</a:t>
            </a:r>
            <a:r>
              <a:rPr lang="pt-PT" sz="1600" baseline="30000" dirty="0" smtClean="0">
                <a:latin typeface="+mn-lt"/>
              </a:rPr>
              <a:t>3</a:t>
            </a:r>
            <a:r>
              <a:rPr lang="pt-PT" sz="1600" kern="0" dirty="0" smtClean="0">
                <a:latin typeface="+mn-lt"/>
              </a:rPr>
              <a:t>.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Faixa de proteção (inclui margens)</a:t>
            </a:r>
            <a:r>
              <a:rPr lang="pt-PT" sz="1600" kern="0" dirty="0" smtClean="0">
                <a:latin typeface="+mn-lt"/>
              </a:rPr>
              <a:t>: 100m nas albufeiras classificadas e 30 m nas restantes albufeiras.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314,3 </a:t>
            </a:r>
            <a:r>
              <a:rPr kumimoji="0" lang="pt-P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ha</a:t>
            </a: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 (0,5% da área do município)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1205880" y="2636912"/>
            <a:ext cx="6750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spc="-150" dirty="0" smtClean="0">
                <a:latin typeface="+mj-lt"/>
              </a:rPr>
              <a:t>Albufeiras que contribuam para a conectividade e coerência ecológica da REN, bem como os respetivos leitos, margens e faixas de proteção </a:t>
            </a:r>
            <a:endParaRPr lang="pt-PT" sz="2000" dirty="0">
              <a:latin typeface="+mj-lt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187624" y="619919"/>
            <a:ext cx="7992888" cy="57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pt-PT" sz="2000" b="1" kern="0" spc="-1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Lagoas e lagos e respetivos leitos e margens </a:t>
            </a:r>
            <a:endParaRPr kumimoji="0" lang="pt-PT" sz="2000" b="1" i="0" u="none" strike="noStrike" kern="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51520" y="260648"/>
            <a:ext cx="800219" cy="460851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spc="-150" dirty="0" smtClean="0">
                <a:latin typeface="+mj-lt"/>
              </a:rPr>
              <a:t>2. Áreas relevantes para a sustentabilidade do ciclo hidrológico terrestre</a:t>
            </a:r>
            <a:endParaRPr lang="pt-P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6192688" cy="60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772816"/>
            <a:ext cx="7772400" cy="3384550"/>
          </a:xfrm>
        </p:spPr>
        <p:txBody>
          <a:bodyPr/>
          <a:lstStyle/>
          <a:p>
            <a:r>
              <a:rPr lang="pt-PT" sz="4400" dirty="0" smtClean="0"/>
              <a:t>1. Seguimento dos trabalhos acordados na 1ª reunião – Ponto de Situação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6988646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000" b="1" spc="-150" dirty="0" smtClean="0"/>
              <a:t>Áreas estratégicas de recarga de aquíferos </a:t>
            </a:r>
            <a:endParaRPr lang="pt-PT" sz="2000" b="1" spc="-150" dirty="0"/>
          </a:p>
        </p:txBody>
      </p:sp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754881" y="1052736"/>
            <a:ext cx="7993583" cy="17720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dirty="0" smtClean="0">
                <a:latin typeface="+mn-lt"/>
              </a:rPr>
              <a:t>Relatório longo na justificação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kumimoji="0" lang="pt-PT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Pese embora o facto de a literatura científica não assinalar a existência de formações hidrogeológicas complexas no município de Alcoutim, a ocorrência (ainda que numa pequena fração do território) de solos aluvionares sugere a pertinência de uma análise conforme proposta</a:t>
            </a:r>
            <a:r>
              <a:rPr kumimoji="0" lang="pt-PT" sz="1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[nas OENR] para os </a:t>
            </a:r>
            <a:r>
              <a:rPr kumimoji="0" lang="pt-PT" sz="14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sistemas aquíferos porosos ou com dupla porosidade</a:t>
            </a:r>
            <a:r>
              <a:rPr kumimoji="0" lang="pt-PT" sz="1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  <a:endParaRPr lang="pt-PT" sz="1400" kern="0" dirty="0" smtClean="0">
              <a:latin typeface="+mn-lt"/>
            </a:endParaRPr>
          </a:p>
        </p:txBody>
      </p:sp>
      <p:sp>
        <p:nvSpPr>
          <p:cNvPr id="10" name="Marcador de Posição de Conteúdo 4"/>
          <p:cNvSpPr txBox="1">
            <a:spLocks/>
          </p:cNvSpPr>
          <p:nvPr/>
        </p:nvSpPr>
        <p:spPr bwMode="auto">
          <a:xfrm>
            <a:off x="827584" y="2565673"/>
            <a:ext cx="3672408" cy="4031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aplicação dos critérios resultou na identificação de um muito restrito número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polígonos onde se verifica uma suscetibilidade alta ou moderada. 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lang="pt-PT" sz="1400" kern="0" baseline="0" dirty="0" smtClean="0">
                <a:latin typeface="+mn-lt"/>
              </a:rPr>
              <a:t>Considerando a informação disponibilizada pela APA/ARH Algarve em junho 2014, considerou-se que a vulnerabilidade</a:t>
            </a:r>
            <a:r>
              <a:rPr lang="pt-PT" sz="1400" kern="0" dirty="0" smtClean="0">
                <a:latin typeface="+mn-lt"/>
              </a:rPr>
              <a:t> detetada é moderada e baixa.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De</a:t>
            </a:r>
            <a:r>
              <a:rPr kumimoji="0" lang="pt-PT" sz="1600" b="1" i="0" u="none" strike="noStrike" kern="0" cap="none" spc="0" normalizeH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 acordo com OENR este solos não devem ser classificados como REN.</a:t>
            </a: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rgbClr val="19741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51520" y="260648"/>
            <a:ext cx="800219" cy="460851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spc="-150" dirty="0" smtClean="0">
                <a:latin typeface="+mj-lt"/>
              </a:rPr>
              <a:t>2. Áreas relevantes para a sustentabilidade do ciclo hidrológico terrestre</a:t>
            </a:r>
            <a:endParaRPr lang="pt-PT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6"/>
            <a:ext cx="4824536" cy="362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971600" y="619919"/>
            <a:ext cx="6988646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200" b="1" spc="-150" dirty="0" smtClean="0"/>
              <a:t>Zonas ameaçadas por cheias</a:t>
            </a:r>
            <a:endParaRPr lang="pt-PT" sz="2400" b="1" spc="-150" dirty="0" smtClean="0"/>
          </a:p>
        </p:txBody>
      </p:sp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826889" y="1268760"/>
            <a:ext cx="4825231" cy="27081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Teve contributos da APA/ARH Algarve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lang="pt-PT" sz="1600" kern="0" dirty="0" smtClean="0">
                <a:latin typeface="+mn-lt"/>
              </a:rPr>
              <a:t>A cota fixou-se nos 14 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Período de retorno 100 anos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Estações hidrométricas consideradas: Alcoutim, Monte dos Fortes, Tenência (Porto das Areias) e Vascão.</a:t>
            </a: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51922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407149" y="0"/>
            <a:ext cx="492443" cy="554461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dirty="0" smtClean="0">
                <a:latin typeface="+mj-lt"/>
              </a:rPr>
              <a:t>3. Áreas de prevenção de riscos naturais</a:t>
            </a:r>
            <a:endParaRPr lang="pt-PT" sz="2000" dirty="0">
              <a:latin typeface="+mj-lt"/>
            </a:endParaRPr>
          </a:p>
        </p:txBody>
      </p:sp>
      <p:sp>
        <p:nvSpPr>
          <p:cNvPr id="7" name="Marcador de Posição de Conteúdo 4"/>
          <p:cNvSpPr txBox="1">
            <a:spLocks/>
          </p:cNvSpPr>
          <p:nvPr/>
        </p:nvSpPr>
        <p:spPr bwMode="auto">
          <a:xfrm>
            <a:off x="5443785" y="1349152"/>
            <a:ext cx="3736727" cy="16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baseline="0" dirty="0" smtClean="0">
                <a:latin typeface="+mn-lt"/>
              </a:rPr>
              <a:t>Descrita a metodologia com detalhe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2.048,9 </a:t>
            </a:r>
            <a:r>
              <a:rPr lang="pt-PT" sz="1600" b="1" kern="0" baseline="0" dirty="0" err="1" smtClean="0">
                <a:solidFill>
                  <a:srgbClr val="197412"/>
                </a:solidFill>
                <a:latin typeface="+mn-lt"/>
              </a:rPr>
              <a:t>ha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 (3,6%</a:t>
            </a:r>
            <a:r>
              <a:rPr lang="pt-PT" sz="1600" b="1" kern="0" dirty="0" smtClean="0">
                <a:solidFill>
                  <a:srgbClr val="197412"/>
                </a:solidFill>
                <a:latin typeface="+mn-lt"/>
              </a:rPr>
              <a:t> 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da área </a:t>
            </a:r>
            <a:r>
              <a:rPr lang="pt-PT" sz="1600" b="1" kern="0" dirty="0" smtClean="0">
                <a:solidFill>
                  <a:srgbClr val="197412"/>
                </a:solidFill>
                <a:latin typeface="+mn-lt"/>
              </a:rPr>
              <a:t>municipal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)</a:t>
            </a: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59632" y="576858"/>
            <a:ext cx="6988646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200" b="1" spc="-150" dirty="0" smtClean="0"/>
              <a:t>Áreas de elevado risco de erosão hídrica do solo na REN de Alcoutim</a:t>
            </a:r>
            <a:endParaRPr lang="pt-PT" sz="2400" b="1" spc="-150" dirty="0" smtClean="0"/>
          </a:p>
        </p:txBody>
      </p:sp>
      <p:sp>
        <p:nvSpPr>
          <p:cNvPr id="10" name="Marcador de Posição de Conteúdo 4"/>
          <p:cNvSpPr txBox="1">
            <a:spLocks/>
          </p:cNvSpPr>
          <p:nvPr/>
        </p:nvSpPr>
        <p:spPr bwMode="auto">
          <a:xfrm>
            <a:off x="1187624" y="1368946"/>
            <a:ext cx="7488832" cy="4436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Tipologia mais complexa de aplicar e que mais dúvidas levantou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Problema das unidades e sistema utilizado…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Durante o processo contemplaram-se diversos métodos de cálculo da erosão do solo, mas optou-se pela aplicação estrita da formula estipulada nas OENR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2.568,9 </a:t>
            </a:r>
            <a:r>
              <a:rPr lang="pt-PT" sz="1600" b="1" kern="0" baseline="0" dirty="0" err="1" smtClean="0">
                <a:solidFill>
                  <a:srgbClr val="008500"/>
                </a:solidFill>
                <a:latin typeface="+mn-lt"/>
              </a:rPr>
              <a:t>ha</a:t>
            </a:r>
            <a:r>
              <a:rPr lang="pt-PT" sz="1600" b="1" kern="0" baseline="0" dirty="0" smtClean="0">
                <a:solidFill>
                  <a:srgbClr val="008500"/>
                </a:solidFill>
                <a:latin typeface="+mn-lt"/>
              </a:rPr>
              <a:t> (4,5%</a:t>
            </a:r>
            <a:r>
              <a:rPr lang="pt-PT" sz="1600" b="1" kern="0" dirty="0" smtClean="0">
                <a:solidFill>
                  <a:srgbClr val="008500"/>
                </a:solidFill>
                <a:latin typeface="+mn-lt"/>
              </a:rPr>
              <a:t> </a:t>
            </a:r>
            <a:r>
              <a:rPr lang="pt-PT" sz="1600" b="1" kern="0" baseline="0" dirty="0" smtClean="0">
                <a:solidFill>
                  <a:srgbClr val="008500"/>
                </a:solidFill>
                <a:latin typeface="+mn-lt"/>
              </a:rPr>
              <a:t>da área 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do </a:t>
            </a:r>
            <a:r>
              <a:rPr lang="pt-PT" sz="1600" b="1" kern="0" dirty="0" smtClean="0">
                <a:solidFill>
                  <a:srgbClr val="197412"/>
                </a:solidFill>
                <a:latin typeface="+mn-lt"/>
              </a:rPr>
              <a:t>município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)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60000">
            <a:off x="1286059" y="2777345"/>
            <a:ext cx="76676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407149" y="0"/>
            <a:ext cx="492443" cy="554461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dirty="0" smtClean="0">
                <a:latin typeface="+mj-lt"/>
              </a:rPr>
              <a:t>3. Áreas de prevenção de riscos naturais</a:t>
            </a:r>
            <a:endParaRPr lang="pt-P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6988646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200" b="1" spc="-150" dirty="0" smtClean="0"/>
              <a:t>Áreas de elevado risco de erosão hídrica do solo na REN de Alcoutim</a:t>
            </a:r>
            <a:endParaRPr lang="pt-PT" sz="2400" b="1" spc="-15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-819472"/>
            <a:ext cx="4779341" cy="41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Posição de Conteúdo 4"/>
          <p:cNvSpPr txBox="1">
            <a:spLocks/>
          </p:cNvSpPr>
          <p:nvPr/>
        </p:nvSpPr>
        <p:spPr bwMode="auto">
          <a:xfrm>
            <a:off x="1259632" y="1052736"/>
            <a:ext cx="6121375" cy="4436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R </a:t>
            </a:r>
            <a:r>
              <a:rPr lang="pt-PT" sz="1400" kern="0" dirty="0" smtClean="0">
                <a:latin typeface="+mn-lt"/>
                <a:sym typeface="Wingdings" pitchFamily="2" charset="2"/>
              </a:rPr>
              <a:t>- </a:t>
            </a:r>
            <a:r>
              <a:rPr lang="pt-PT" sz="1400" kern="0" dirty="0" smtClean="0">
                <a:latin typeface="+mn-lt"/>
              </a:rPr>
              <a:t>valores da precipitação do</a:t>
            </a:r>
            <a:r>
              <a:rPr lang="pt-PT" sz="1400" kern="0" dirty="0" smtClean="0">
                <a:latin typeface="+mn-lt"/>
                <a:sym typeface="Wingdings" pitchFamily="2" charset="2"/>
              </a:rPr>
              <a:t> INAG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  <a:sym typeface="Wingdings" pitchFamily="2" charset="2"/>
              </a:rPr>
              <a:t>K – valores de Pimenta, realizando a correspondência entre a carta de solos e a erodibilidade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  <a:sym typeface="Wingdings" pitchFamily="2" charset="2"/>
              </a:rPr>
              <a:t>LS – aplicação rigorosa da metodologia prevista nas OENR</a:t>
            </a:r>
            <a:endParaRPr lang="pt-PT" sz="1400" kern="0" dirty="0" smtClean="0">
              <a:latin typeface="+mn-lt"/>
            </a:endParaRP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C – valores tabelados nas OENR para as classes de ocupação e uso do solo, sendo a distribuição geográfica a definida pela COS 2007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P – valores da densidade populacional (Censos; 20 classes). Foi utilizado o valor de 5% que até se considera adequado face ao padrão de povoamento, relativamente uniforme. 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Destaques: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O fator LS mede apenas o contributo da fisiografia para a erosão propriamente dita e ignora o transporte e deposição de sedimentos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Os fatores C e P são mais complexos de obter/calcular porque são alteráveis no espaço e tempo. Utilizar o fator P com valor &gt;=100% apenas ocorre em situações excecionais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endParaRPr lang="pt-PT" sz="1400" kern="0" dirty="0" smtClean="0">
              <a:latin typeface="+mn-lt"/>
            </a:endParaRP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endParaRPr lang="pt-PT" sz="1400" kern="0" dirty="0" smtClean="0">
              <a:latin typeface="+mn-lt"/>
            </a:endParaRP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endParaRPr lang="pt-PT" sz="1400" kern="0" dirty="0" smtClean="0"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2.568,9 </a:t>
            </a:r>
            <a:r>
              <a:rPr lang="pt-PT" sz="1600" b="1" kern="0" baseline="0" dirty="0" err="1" smtClean="0">
                <a:solidFill>
                  <a:srgbClr val="008500"/>
                </a:solidFill>
                <a:latin typeface="+mn-lt"/>
              </a:rPr>
              <a:t>ha</a:t>
            </a:r>
            <a:r>
              <a:rPr lang="pt-PT" sz="1600" b="1" kern="0" baseline="0" dirty="0" smtClean="0">
                <a:solidFill>
                  <a:srgbClr val="008500"/>
                </a:solidFill>
                <a:latin typeface="+mn-lt"/>
              </a:rPr>
              <a:t> (4,5%</a:t>
            </a:r>
            <a:r>
              <a:rPr lang="pt-PT" sz="1600" b="1" kern="0" dirty="0" smtClean="0">
                <a:solidFill>
                  <a:srgbClr val="008500"/>
                </a:solidFill>
                <a:latin typeface="+mn-lt"/>
              </a:rPr>
              <a:t> </a:t>
            </a:r>
            <a:r>
              <a:rPr lang="pt-PT" sz="1600" b="1" kern="0" baseline="0" dirty="0" smtClean="0">
                <a:solidFill>
                  <a:srgbClr val="008500"/>
                </a:solidFill>
                <a:latin typeface="+mn-lt"/>
              </a:rPr>
              <a:t>da área 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do </a:t>
            </a:r>
            <a:r>
              <a:rPr lang="pt-PT" sz="1600" b="1" kern="0" dirty="0" smtClean="0">
                <a:solidFill>
                  <a:srgbClr val="197412"/>
                </a:solidFill>
                <a:latin typeface="+mn-lt"/>
              </a:rPr>
              <a:t>município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)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424326" y="5583224"/>
            <a:ext cx="7685556" cy="13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27913" cy="5048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spc="-150" dirty="0" err="1" smtClean="0"/>
              <a:t>Esquema</a:t>
            </a:r>
            <a:r>
              <a:rPr lang="en-US" sz="2400" b="1" spc="-150" dirty="0" smtClean="0"/>
              <a:t> </a:t>
            </a:r>
            <a:r>
              <a:rPr lang="en-US" sz="2400" b="1" spc="-150" dirty="0" err="1" smtClean="0"/>
              <a:t>Nacional</a:t>
            </a:r>
            <a:r>
              <a:rPr lang="en-US" sz="2400" b="1" spc="-150" dirty="0" smtClean="0"/>
              <a:t> de </a:t>
            </a:r>
            <a:r>
              <a:rPr lang="en-US" sz="2400" b="1" spc="-150" dirty="0" err="1" smtClean="0"/>
              <a:t>Referência</a:t>
            </a:r>
            <a:r>
              <a:rPr lang="en-US" sz="2400" b="1" spc="-150" dirty="0" smtClean="0"/>
              <a:t>/AEREHS</a:t>
            </a:r>
            <a:endParaRPr lang="pt-PT" sz="2400" b="1" spc="-15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09" y="1457400"/>
            <a:ext cx="616568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160240" cy="128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1917278" cy="123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rma livre 16"/>
          <p:cNvSpPr/>
          <p:nvPr/>
        </p:nvSpPr>
        <p:spPr>
          <a:xfrm>
            <a:off x="671587" y="3284984"/>
            <a:ext cx="3108325" cy="2252663"/>
          </a:xfrm>
          <a:custGeom>
            <a:avLst/>
            <a:gdLst>
              <a:gd name="connsiteX0" fmla="*/ 2822575 w 3108325"/>
              <a:gd name="connsiteY0" fmla="*/ 117475 h 2252663"/>
              <a:gd name="connsiteX1" fmla="*/ 2555875 w 3108325"/>
              <a:gd name="connsiteY1" fmla="*/ 41275 h 2252663"/>
              <a:gd name="connsiteX2" fmla="*/ 2041525 w 3108325"/>
              <a:gd name="connsiteY2" fmla="*/ 146050 h 2252663"/>
              <a:gd name="connsiteX3" fmla="*/ 1860550 w 3108325"/>
              <a:gd name="connsiteY3" fmla="*/ 269875 h 2252663"/>
              <a:gd name="connsiteX4" fmla="*/ 1365250 w 3108325"/>
              <a:gd name="connsiteY4" fmla="*/ 307975 h 2252663"/>
              <a:gd name="connsiteX5" fmla="*/ 727075 w 3108325"/>
              <a:gd name="connsiteY5" fmla="*/ 584200 h 2252663"/>
              <a:gd name="connsiteX6" fmla="*/ 288925 w 3108325"/>
              <a:gd name="connsiteY6" fmla="*/ 850900 h 2252663"/>
              <a:gd name="connsiteX7" fmla="*/ 60325 w 3108325"/>
              <a:gd name="connsiteY7" fmla="*/ 1108075 h 2252663"/>
              <a:gd name="connsiteX8" fmla="*/ 31750 w 3108325"/>
              <a:gd name="connsiteY8" fmla="*/ 1422400 h 2252663"/>
              <a:gd name="connsiteX9" fmla="*/ 250825 w 3108325"/>
              <a:gd name="connsiteY9" fmla="*/ 1765300 h 2252663"/>
              <a:gd name="connsiteX10" fmla="*/ 1089025 w 3108325"/>
              <a:gd name="connsiteY10" fmla="*/ 2212975 h 2252663"/>
              <a:gd name="connsiteX11" fmla="*/ 1612900 w 3108325"/>
              <a:gd name="connsiteY11" fmla="*/ 2003425 h 2252663"/>
              <a:gd name="connsiteX12" fmla="*/ 1746250 w 3108325"/>
              <a:gd name="connsiteY12" fmla="*/ 1527175 h 2252663"/>
              <a:gd name="connsiteX13" fmla="*/ 1946275 w 3108325"/>
              <a:gd name="connsiteY13" fmla="*/ 1298575 h 2252663"/>
              <a:gd name="connsiteX14" fmla="*/ 2355850 w 3108325"/>
              <a:gd name="connsiteY14" fmla="*/ 1346200 h 2252663"/>
              <a:gd name="connsiteX15" fmla="*/ 2765425 w 3108325"/>
              <a:gd name="connsiteY15" fmla="*/ 1603375 h 2252663"/>
              <a:gd name="connsiteX16" fmla="*/ 3060700 w 3108325"/>
              <a:gd name="connsiteY16" fmla="*/ 1403350 h 2252663"/>
              <a:gd name="connsiteX17" fmla="*/ 3051175 w 3108325"/>
              <a:gd name="connsiteY17" fmla="*/ 746125 h 2252663"/>
              <a:gd name="connsiteX18" fmla="*/ 2822575 w 3108325"/>
              <a:gd name="connsiteY18" fmla="*/ 117475 h 22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325" h="2252663">
                <a:moveTo>
                  <a:pt x="2822575" y="117475"/>
                </a:moveTo>
                <a:cubicBezTo>
                  <a:pt x="2740025" y="0"/>
                  <a:pt x="2686050" y="36513"/>
                  <a:pt x="2555875" y="41275"/>
                </a:cubicBezTo>
                <a:cubicBezTo>
                  <a:pt x="2425700" y="46038"/>
                  <a:pt x="2157413" y="107950"/>
                  <a:pt x="2041525" y="146050"/>
                </a:cubicBezTo>
                <a:cubicBezTo>
                  <a:pt x="1925638" y="184150"/>
                  <a:pt x="1973262" y="242888"/>
                  <a:pt x="1860550" y="269875"/>
                </a:cubicBezTo>
                <a:cubicBezTo>
                  <a:pt x="1747838" y="296862"/>
                  <a:pt x="1554162" y="255588"/>
                  <a:pt x="1365250" y="307975"/>
                </a:cubicBezTo>
                <a:cubicBezTo>
                  <a:pt x="1176338" y="360362"/>
                  <a:pt x="906463" y="493712"/>
                  <a:pt x="727075" y="584200"/>
                </a:cubicBezTo>
                <a:cubicBezTo>
                  <a:pt x="547687" y="674688"/>
                  <a:pt x="400050" y="763588"/>
                  <a:pt x="288925" y="850900"/>
                </a:cubicBezTo>
                <a:cubicBezTo>
                  <a:pt x="177800" y="938212"/>
                  <a:pt x="103188" y="1012825"/>
                  <a:pt x="60325" y="1108075"/>
                </a:cubicBezTo>
                <a:cubicBezTo>
                  <a:pt x="17462" y="1203325"/>
                  <a:pt x="0" y="1312863"/>
                  <a:pt x="31750" y="1422400"/>
                </a:cubicBezTo>
                <a:cubicBezTo>
                  <a:pt x="63500" y="1531937"/>
                  <a:pt x="74613" y="1633538"/>
                  <a:pt x="250825" y="1765300"/>
                </a:cubicBezTo>
                <a:cubicBezTo>
                  <a:pt x="427037" y="1897062"/>
                  <a:pt x="862013" y="2173288"/>
                  <a:pt x="1089025" y="2212975"/>
                </a:cubicBezTo>
                <a:cubicBezTo>
                  <a:pt x="1316038" y="2252663"/>
                  <a:pt x="1503363" y="2117725"/>
                  <a:pt x="1612900" y="2003425"/>
                </a:cubicBezTo>
                <a:cubicBezTo>
                  <a:pt x="1722437" y="1889125"/>
                  <a:pt x="1690688" y="1644650"/>
                  <a:pt x="1746250" y="1527175"/>
                </a:cubicBezTo>
                <a:cubicBezTo>
                  <a:pt x="1801812" y="1409700"/>
                  <a:pt x="1844675" y="1328737"/>
                  <a:pt x="1946275" y="1298575"/>
                </a:cubicBezTo>
                <a:cubicBezTo>
                  <a:pt x="2047875" y="1268413"/>
                  <a:pt x="2219325" y="1295400"/>
                  <a:pt x="2355850" y="1346200"/>
                </a:cubicBezTo>
                <a:cubicBezTo>
                  <a:pt x="2492375" y="1397000"/>
                  <a:pt x="2647950" y="1593850"/>
                  <a:pt x="2765425" y="1603375"/>
                </a:cubicBezTo>
                <a:cubicBezTo>
                  <a:pt x="2882900" y="1612900"/>
                  <a:pt x="3013075" y="1546225"/>
                  <a:pt x="3060700" y="1403350"/>
                </a:cubicBezTo>
                <a:cubicBezTo>
                  <a:pt x="3108325" y="1260475"/>
                  <a:pt x="3087687" y="960437"/>
                  <a:pt x="3051175" y="746125"/>
                </a:cubicBezTo>
                <a:cubicBezTo>
                  <a:pt x="3014663" y="531813"/>
                  <a:pt x="2905125" y="234950"/>
                  <a:pt x="2822575" y="11747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74451"/>
            <a:ext cx="5349441" cy="461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770" y="836712"/>
            <a:ext cx="2574230" cy="207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88646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200" b="1" spc="-150" dirty="0" smtClean="0"/>
              <a:t>Áreas de instabilidade de vertentes</a:t>
            </a:r>
            <a:endParaRPr lang="pt-PT" sz="2400" b="1" spc="-150" dirty="0" smtClean="0"/>
          </a:p>
        </p:txBody>
      </p:sp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1151433" y="1440954"/>
            <a:ext cx="8065591" cy="4436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baseline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baseline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baseline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baseline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lang="pt-PT" sz="1400" b="1" kern="0" dirty="0" smtClean="0">
                <a:solidFill>
                  <a:srgbClr val="197412"/>
                </a:solidFill>
                <a:latin typeface="+mn-lt"/>
              </a:rPr>
              <a:t>76,3 </a:t>
            </a:r>
            <a:r>
              <a:rPr lang="pt-PT" sz="1400" b="1" kern="0" dirty="0" err="1" smtClean="0">
                <a:solidFill>
                  <a:srgbClr val="197412"/>
                </a:solidFill>
                <a:latin typeface="+mn-lt"/>
              </a:rPr>
              <a:t>ha</a:t>
            </a:r>
            <a:r>
              <a:rPr lang="pt-PT" sz="1400" b="1" kern="0" baseline="0" dirty="0" smtClean="0">
                <a:solidFill>
                  <a:srgbClr val="197412"/>
                </a:solidFill>
                <a:latin typeface="+mn-lt"/>
              </a:rPr>
              <a:t> (0,1%</a:t>
            </a:r>
            <a:r>
              <a:rPr lang="pt-PT" sz="1400" b="1" kern="0" dirty="0" smtClean="0">
                <a:solidFill>
                  <a:srgbClr val="197412"/>
                </a:solidFill>
                <a:latin typeface="+mn-lt"/>
              </a:rPr>
              <a:t> </a:t>
            </a:r>
            <a:r>
              <a:rPr lang="pt-PT" sz="1400" b="1" kern="0" baseline="0" dirty="0" smtClean="0">
                <a:solidFill>
                  <a:srgbClr val="197412"/>
                </a:solidFill>
                <a:latin typeface="+mn-lt"/>
              </a:rPr>
              <a:t>da área do município)</a:t>
            </a:r>
            <a:endParaRPr lang="pt-PT" sz="1400" b="1" kern="0" dirty="0" smtClean="0">
              <a:solidFill>
                <a:srgbClr val="197412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488" y="3471652"/>
            <a:ext cx="4860032" cy="37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112" y="1928614"/>
            <a:ext cx="6705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407149" y="0"/>
            <a:ext cx="492443" cy="554461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dirty="0" smtClean="0">
                <a:latin typeface="+mj-lt"/>
              </a:rPr>
              <a:t>3. Áreas de prevenção de riscos naturais</a:t>
            </a:r>
            <a:endParaRPr lang="pt-P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83568" y="547911"/>
            <a:ext cx="7992888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700" b="1" spc="-150" dirty="0" smtClean="0"/>
              <a:t>Quadro síntese</a:t>
            </a:r>
            <a:endParaRPr lang="pt-PT" sz="2400" b="1" spc="-15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475656" y="1268760"/>
          <a:ext cx="6147832" cy="3246120"/>
        </p:xfrm>
        <a:graphic>
          <a:graphicData uri="http://schemas.openxmlformats.org/drawingml/2006/table">
            <a:tbl>
              <a:tblPr/>
              <a:tblGrid>
                <a:gridCol w="3384376"/>
                <a:gridCol w="1296144"/>
                <a:gridCol w="1467312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tipologia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 abrangida (ha)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área do concelho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Águas de transição e respetivos leitos, margens e faixas de proteção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Cursos de água e respetivos leitos e margens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Albufeiras e respetivos leitos, margens e faixas de proteção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Zonas ameaçadas pelas cheias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Áreas de elevado risco de erosão hídrica do solo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Áreas de instabilidade de vertentes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7050,5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08" y="260648"/>
            <a:ext cx="7075520" cy="652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15727"/>
            <a:ext cx="67818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6745"/>
            <a:ext cx="5124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573" y="44624"/>
            <a:ext cx="6659835" cy="679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99375" cy="1470025"/>
          </a:xfrm>
        </p:spPr>
        <p:txBody>
          <a:bodyPr/>
          <a:lstStyle/>
          <a:p>
            <a:pPr eaLnBrk="1" hangingPunct="1"/>
            <a:r>
              <a:rPr lang="pt-PT" b="1" dirty="0" smtClean="0">
                <a:latin typeface="+mn-lt"/>
              </a:rPr>
              <a:t>Ponto 1 e 2. Avaliação do RJREN e elaboração de guias metodológicos</a:t>
            </a:r>
          </a:p>
        </p:txBody>
      </p:sp>
      <p:sp>
        <p:nvSpPr>
          <p:cNvPr id="3" name="Rectângulo 2"/>
          <p:cNvSpPr/>
          <p:nvPr/>
        </p:nvSpPr>
        <p:spPr>
          <a:xfrm>
            <a:off x="2051720" y="3212976"/>
            <a:ext cx="5540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>
                <a:latin typeface="+mn-lt"/>
              </a:rPr>
              <a:t>Ponto de situação efetuado pela APA</a:t>
            </a:r>
            <a:endParaRPr lang="pt-PT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762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99375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</a:rPr>
              <a:t>Ponto 3. </a:t>
            </a:r>
            <a:r>
              <a:rPr lang="en-US" b="1" dirty="0" err="1" smtClean="0">
                <a:latin typeface="+mn-lt"/>
              </a:rPr>
              <a:t>Harmonização</a:t>
            </a:r>
            <a:r>
              <a:rPr lang="en-US" b="1" dirty="0" smtClean="0">
                <a:latin typeface="+mn-lt"/>
              </a:rPr>
              <a:t> de </a:t>
            </a:r>
            <a:r>
              <a:rPr lang="en-US" b="1" dirty="0" err="1" smtClean="0">
                <a:latin typeface="+mn-lt"/>
              </a:rPr>
              <a:t>procedimentos</a:t>
            </a:r>
            <a:endParaRPr lang="pt-PT" b="1" dirty="0" smtClean="0">
              <a:latin typeface="+mn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59632" y="2564904"/>
          <a:ext cx="6188633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896"/>
                <a:gridCol w="4611737"/>
              </a:tblGrid>
              <a:tr h="370840">
                <a:tc>
                  <a:txBody>
                    <a:bodyPr/>
                    <a:lstStyle/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DGT 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HarmonizacaoProcessos_v1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CCDR Algarve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Guia metodológico. Cap. 4</a:t>
                      </a:r>
                      <a:r>
                        <a:rPr lang="pt-PT" b="0" baseline="0" dirty="0" smtClean="0">
                          <a:solidFill>
                            <a:schemeClr val="tx1"/>
                          </a:solidFill>
                        </a:rPr>
                        <a:t> Tramitação processual da delimitação/alteração da </a:t>
                      </a:r>
                      <a:r>
                        <a:rPr lang="pt-PT" b="0" baseline="0" dirty="0" err="1" smtClean="0">
                          <a:solidFill>
                            <a:schemeClr val="tx1"/>
                          </a:solidFill>
                        </a:rPr>
                        <a:t>del</a:t>
                      </a:r>
                      <a:r>
                        <a:rPr lang="pt-PT" b="0" baseline="0" dirty="0" smtClean="0">
                          <a:solidFill>
                            <a:schemeClr val="tx1"/>
                          </a:solidFill>
                        </a:rPr>
                        <a:t>. Da REN: Descrição dos procedimentos, fluxogramas com fases, entidades  intervenientes e detalhes sobre instrução de processos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CCDR Alentejo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Considerações sobre a delimitação das</a:t>
                      </a:r>
                      <a:r>
                        <a:rPr lang="pt-PT" b="0" baseline="0" dirty="0" smtClean="0">
                          <a:solidFill>
                            <a:schemeClr val="tx1"/>
                          </a:solidFill>
                        </a:rPr>
                        <a:t> tipologias REN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CCDR Norte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b="0" dirty="0" err="1" smtClean="0">
                          <a:solidFill>
                            <a:schemeClr val="tx1"/>
                          </a:solidFill>
                        </a:rPr>
                        <a:t>Workflows</a:t>
                      </a:r>
                      <a:endParaRPr lang="pt-PT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Revisão da proposta apresentada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99375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</a:rPr>
              <a:t>Ponto 4. </a:t>
            </a:r>
            <a:r>
              <a:rPr lang="en-US" b="1" dirty="0" err="1" smtClean="0">
                <a:latin typeface="+mn-lt"/>
              </a:rPr>
              <a:t>Modelo</a:t>
            </a:r>
            <a:r>
              <a:rPr lang="en-US" b="1" dirty="0" smtClean="0">
                <a:latin typeface="+mn-lt"/>
              </a:rPr>
              <a:t> de dados</a:t>
            </a:r>
            <a:endParaRPr lang="pt-PT" b="1" dirty="0" smtClean="0">
              <a:latin typeface="+mn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59632" y="2564904"/>
          <a:ext cx="6336704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67"/>
                <a:gridCol w="4611737"/>
              </a:tblGrid>
              <a:tr h="370840">
                <a:tc>
                  <a:txBody>
                    <a:bodyPr/>
                    <a:lstStyle/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DGT 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i="0" dirty="0" smtClean="0">
                          <a:solidFill>
                            <a:schemeClr val="tx1"/>
                          </a:solidFill>
                          <a:latin typeface="+mn-lt"/>
                          <a:sym typeface="Wingdings" pitchFamily="2" charset="2"/>
                        </a:rPr>
                        <a:t>Relatório_propostaModeloDadosCartaREN_v1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APA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Contributos ao Relatório da DGT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>
                          <a:sym typeface="Wingdings" pitchFamily="2" charset="2"/>
                        </a:rPr>
                        <a:t>CCDR Norte</a:t>
                      </a:r>
                    </a:p>
                    <a:p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b="0" i="0" dirty="0" smtClean="0">
                          <a:sym typeface="Wingdings" pitchFamily="2" charset="2"/>
                        </a:rPr>
                        <a:t>N</a:t>
                      </a:r>
                      <a:r>
                        <a:rPr lang="pt-PT" sz="1800" i="0" dirty="0" smtClean="0">
                          <a:sym typeface="Wingdings" pitchFamily="2" charset="2"/>
                        </a:rPr>
                        <a:t>ormas cartográficas para elaboração da carta da REN ao abrigo do DL93/90 </a:t>
                      </a:r>
                    </a:p>
                    <a:p>
                      <a:r>
                        <a:rPr lang="pt-PT" sz="1800" dirty="0" smtClean="0">
                          <a:sym typeface="Wingdings" pitchFamily="2" charset="2"/>
                        </a:rPr>
                        <a:t>Proposta de simbologia para a carta da REN elaborada ao abrigo do DL 166/2008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>
                          <a:sym typeface="Wingdings" pitchFamily="2" charset="2"/>
                        </a:rPr>
                        <a:t>ANPC</a:t>
                      </a:r>
                    </a:p>
                    <a:p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sym typeface="Wingdings" pitchFamily="2" charset="2"/>
                        </a:rPr>
                        <a:t>Contributos para a avaliação do regime da REN com implicações no modelo de dados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772816"/>
            <a:ext cx="7772400" cy="3384550"/>
          </a:xfrm>
        </p:spPr>
        <p:txBody>
          <a:bodyPr/>
          <a:lstStyle/>
          <a:p>
            <a:r>
              <a:rPr lang="pt-PT" sz="4400" dirty="0" smtClean="0"/>
              <a:t>2. Aplicação das OENR: Áreas de elevado risco de erosão hídrica do solo e Áreas de instabilidade de vertentes</a:t>
            </a:r>
            <a:endParaRPr lang="pt-PT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08325" y="659732"/>
            <a:ext cx="7708091" cy="421872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b="1" dirty="0" smtClean="0">
                <a:latin typeface="Trebuchet MS" pitchFamily="34" charset="0"/>
              </a:rPr>
              <a:t>IGAMAOT questiona a legalidade da deliberação da CNREN</a:t>
            </a:r>
          </a:p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400" b="1" dirty="0" smtClean="0">
              <a:latin typeface="Trebuchet MS" pitchFamily="34" charset="0"/>
            </a:endParaRP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No exercício dos seus poderes de fiscalização, a IGAMAOT</a:t>
            </a:r>
          </a:p>
          <a:p>
            <a:pPr marL="1428750" lvl="2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solicita os elementos processuais relativos ao processo de delimitação da REN de Alcoutim</a:t>
            </a:r>
          </a:p>
          <a:p>
            <a:pPr marL="1428750" lvl="2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questiona a legalidade da deliberação da CNREN</a:t>
            </a:r>
          </a:p>
          <a:p>
            <a:pPr marL="1428750" lvl="2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concede um prazo à CNT e à CCDR Algarve para que se proceda à anulação administrativa do ato praticado pela CNREN em 04-05-2015.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Porquê? </a:t>
            </a:r>
            <a:r>
              <a:rPr lang="pt-PT" sz="1600" dirty="0" smtClean="0">
                <a:latin typeface="Trebuchet MS" pitchFamily="34" charset="0"/>
                <a:sym typeface="Wingdings" pitchFamily="2" charset="2"/>
              </a:rPr>
              <a:t> Análise dos factos</a:t>
            </a:r>
            <a:r>
              <a:rPr lang="pt-PT" sz="1600" dirty="0" smtClean="0">
                <a:latin typeface="Trebuchet MS" pitchFamily="34" charset="0"/>
              </a:rPr>
              <a:t> da IGAMAOT</a:t>
            </a:r>
          </a:p>
          <a:p>
            <a:pPr marL="1428750" lvl="2" indent="-514350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Não foi avaliada a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conetividade e continuidade geográfica </a:t>
            </a:r>
            <a:r>
              <a:rPr lang="pt-PT" sz="1600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interregional</a:t>
            </a:r>
            <a:endParaRPr lang="pt-PT" sz="1400" dirty="0" smtClean="0">
              <a:latin typeface="Trebuchet MS" pitchFamily="34" charset="0"/>
              <a:sym typeface="Wingdings" pitchFamily="2" charset="2"/>
            </a:endParaRPr>
          </a:p>
          <a:p>
            <a:pPr marL="1428750" lvl="2" indent="-514350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  <a:sym typeface="Wingdings" pitchFamily="2" charset="2"/>
              </a:rPr>
              <a:t>Não é clara a forma como foram delimitadas as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sym typeface="Wingdings" pitchFamily="2" charset="2"/>
              </a:rPr>
              <a:t>AIV</a:t>
            </a:r>
            <a:r>
              <a:rPr lang="pt-PT" sz="1600" dirty="0" smtClean="0">
                <a:latin typeface="Trebuchet MS" pitchFamily="34" charset="0"/>
                <a:sym typeface="Wingdings" pitchFamily="2" charset="2"/>
              </a:rPr>
              <a:t> </a:t>
            </a: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(OENR apontam para a sua existência em Alcoutim, nomeadamente barrancos de Alcoutenejo e dos Ladrões e Ribeira da Foupana)</a:t>
            </a:r>
          </a:p>
        </p:txBody>
      </p:sp>
      <p:sp>
        <p:nvSpPr>
          <p:cNvPr id="4101" name="Picture 2"/>
          <p:cNvSpPr>
            <a:spLocks noChangeAspect="1" noChangeArrowheads="1"/>
          </p:cNvSpPr>
          <p:nvPr/>
        </p:nvSpPr>
        <p:spPr bwMode="auto">
          <a:xfrm>
            <a:off x="7748588" y="6332538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5292080" y="573325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 smtClean="0">
                <a:latin typeface="Trebuchet MS" pitchFamily="34" charset="0"/>
                <a:sym typeface="Wingdings" pitchFamily="2" charset="2"/>
              </a:rPr>
              <a:t>AEREHS – Áreas de Elevado risco de erosão hídrica do solo</a:t>
            </a:r>
          </a:p>
          <a:p>
            <a:r>
              <a:rPr lang="pt-PT" sz="1200" b="1" dirty="0" smtClean="0">
                <a:latin typeface="Trebuchet MS" pitchFamily="34" charset="0"/>
                <a:sym typeface="Wingdings" pitchFamily="2" charset="2"/>
              </a:rPr>
              <a:t>AIV - Áreas de instabilidade de vertentes</a:t>
            </a:r>
            <a:endParaRPr lang="pt-P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08325" y="659732"/>
            <a:ext cx="7852107" cy="549599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b="1" dirty="0" smtClean="0">
                <a:latin typeface="Trebuchet MS" pitchFamily="34" charset="0"/>
              </a:rPr>
              <a:t>IGAMAOT questiona a legalidade da deliberação da CNREN</a:t>
            </a:r>
          </a:p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400" b="1" dirty="0" smtClean="0">
              <a:latin typeface="Trebuchet MS" pitchFamily="34" charset="0"/>
            </a:endParaRPr>
          </a:p>
          <a:p>
            <a:pPr marL="1428750" lvl="2" indent="-514350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Sobre os 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critérios de delimitação das AEREHS</a:t>
            </a:r>
            <a:r>
              <a:rPr lang="pt-PT" sz="1400" dirty="0" smtClean="0">
                <a:latin typeface="Trebuchet MS" pitchFamily="34" charset="0"/>
              </a:rPr>
              <a:t>:</a:t>
            </a:r>
          </a:p>
          <a:p>
            <a:pPr marL="1885950" lvl="3" indent="-514350">
              <a:spcAft>
                <a:spcPts val="600"/>
              </a:spcAft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resultado apresentado pela equipa apresenta-se muito fragmentado e incipiente… “</a:t>
            </a:r>
            <a:r>
              <a:rPr lang="pt-PT" sz="1400" i="1" dirty="0" smtClean="0">
                <a:latin typeface="Trebuchet MS" pitchFamily="34" charset="0"/>
              </a:rPr>
              <a:t>São exemplo disso as manchas isoladas de pequena dimensão e os conjuntos de manchas descontínuas que surgem em setores do território em que a morfologia das encostas, o declive e o tipo de solo são aparentemente homogéneos e que, pela agregação de fatores comuns, justificariam a identificação de manchas com maior dimensão e contiguidade.” </a:t>
            </a:r>
            <a:r>
              <a:rPr lang="pt-PT" sz="1400" dirty="0" smtClean="0">
                <a:latin typeface="Trebuchet MS" pitchFamily="34" charset="0"/>
              </a:rPr>
              <a:t>(parecer de </a:t>
            </a: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26-09-2014 da </a:t>
            </a:r>
            <a:r>
              <a:rPr lang="pt-PT" sz="1400" dirty="0" smtClean="0">
                <a:latin typeface="Trebuchet MS" pitchFamily="34" charset="0"/>
              </a:rPr>
              <a:t>CCDR Algarve)</a:t>
            </a:r>
          </a:p>
          <a:p>
            <a:pPr marL="1885950" lvl="3" indent="-514350">
              <a:spcAft>
                <a:spcPts val="600"/>
              </a:spcAft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“</a:t>
            </a:r>
            <a:r>
              <a:rPr lang="pt-PT" sz="1400" i="1" dirty="0" smtClean="0">
                <a:latin typeface="Trebuchet MS" pitchFamily="34" charset="0"/>
              </a:rPr>
              <a:t>As OE não impõem a integração exclusiva do risco elevado de perda de solo (&gt;= a 55 </a:t>
            </a:r>
            <a:r>
              <a:rPr lang="pt-PT" sz="1400" i="1" dirty="0" err="1" smtClean="0">
                <a:latin typeface="Trebuchet MS" pitchFamily="34" charset="0"/>
              </a:rPr>
              <a:t>ton</a:t>
            </a:r>
            <a:r>
              <a:rPr lang="pt-PT" sz="1400" i="1" dirty="0" smtClean="0">
                <a:latin typeface="Trebuchet MS" pitchFamily="34" charset="0"/>
              </a:rPr>
              <a:t>/</a:t>
            </a:r>
            <a:r>
              <a:rPr lang="pt-PT" sz="1400" i="1" dirty="0" err="1" smtClean="0">
                <a:latin typeface="Trebuchet MS" pitchFamily="34" charset="0"/>
              </a:rPr>
              <a:t>ha.ano</a:t>
            </a:r>
            <a:r>
              <a:rPr lang="pt-PT" sz="1400" i="1" dirty="0" smtClean="0">
                <a:latin typeface="Trebuchet MS" pitchFamily="34" charset="0"/>
              </a:rPr>
              <a:t>) na delimitação das AEREHS. Para colmatar as deficiências, sugere-se que seja considerado o risco médio de perda de solo (entre 25 e 55 </a:t>
            </a:r>
            <a:r>
              <a:rPr lang="pt-PT" sz="1400" i="1" dirty="0" err="1" smtClean="0">
                <a:latin typeface="Trebuchet MS" pitchFamily="34" charset="0"/>
              </a:rPr>
              <a:t>ton</a:t>
            </a:r>
            <a:r>
              <a:rPr lang="pt-PT" sz="1400" i="1" dirty="0" smtClean="0">
                <a:latin typeface="Trebuchet MS" pitchFamily="34" charset="0"/>
              </a:rPr>
              <a:t>/</a:t>
            </a:r>
            <a:r>
              <a:rPr lang="pt-PT" sz="1400" i="1" dirty="0" err="1" smtClean="0">
                <a:latin typeface="Trebuchet MS" pitchFamily="34" charset="0"/>
              </a:rPr>
              <a:t>ha.ano</a:t>
            </a:r>
            <a:r>
              <a:rPr lang="pt-PT" sz="1400" i="1" dirty="0" smtClean="0">
                <a:latin typeface="Trebuchet MS" pitchFamily="34" charset="0"/>
              </a:rPr>
              <a:t>…” </a:t>
            </a:r>
            <a:r>
              <a:rPr lang="pt-PT" sz="1400" dirty="0" smtClean="0">
                <a:latin typeface="Trebuchet MS" pitchFamily="34" charset="0"/>
              </a:rPr>
              <a:t>(parecer de </a:t>
            </a: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26-09-2014 da </a:t>
            </a:r>
            <a:r>
              <a:rPr lang="pt-PT" sz="1400" dirty="0" smtClean="0">
                <a:latin typeface="Trebuchet MS" pitchFamily="34" charset="0"/>
              </a:rPr>
              <a:t>CCDR Algarve)</a:t>
            </a:r>
            <a:endParaRPr lang="pt-PT" sz="1400" i="1" dirty="0" smtClean="0">
              <a:latin typeface="Trebuchet MS" pitchFamily="34" charset="0"/>
            </a:endParaRPr>
          </a:p>
          <a:p>
            <a:pPr marL="1428750" lvl="2" indent="-514350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Sobre os 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critérios de delimitação das AIV</a:t>
            </a:r>
            <a:r>
              <a:rPr lang="pt-PT" sz="1400" dirty="0" smtClean="0">
                <a:latin typeface="Trebuchet MS" pitchFamily="34" charset="0"/>
              </a:rPr>
              <a:t>:</a:t>
            </a:r>
          </a:p>
          <a:p>
            <a:pPr marL="1885950" lvl="3" indent="-514350">
              <a:spcAft>
                <a:spcPts val="600"/>
              </a:spcAft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“A proposta é exígua … e não foram identificadas, ou pelo menos não foi demonstrada, a identificação dos movimentos de vertente ocorridos no território concelhio…”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Pareceres das entidades …</a:t>
            </a:r>
          </a:p>
          <a:p>
            <a:pPr marL="971550" lvl="1" indent="-514350">
              <a:spcAft>
                <a:spcPts val="600"/>
              </a:spcAft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400" dirty="0" smtClean="0">
              <a:latin typeface="Trebuchet MS" pitchFamily="34" charset="0"/>
              <a:sym typeface="Wingdings" pitchFamily="2" charset="2"/>
            </a:endParaRPr>
          </a:p>
          <a:p>
            <a:pPr marL="1885950" lvl="3" indent="-514350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400" dirty="0" smtClean="0">
              <a:latin typeface="Trebuchet MS" pitchFamily="34" charset="0"/>
            </a:endParaRPr>
          </a:p>
        </p:txBody>
      </p:sp>
      <p:sp>
        <p:nvSpPr>
          <p:cNvPr id="4101" name="Picture 2"/>
          <p:cNvSpPr>
            <a:spLocks noChangeAspect="1" noChangeArrowheads="1"/>
          </p:cNvSpPr>
          <p:nvPr/>
        </p:nvSpPr>
        <p:spPr bwMode="auto">
          <a:xfrm>
            <a:off x="7748588" y="6332538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5292080" y="551723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 smtClean="0">
                <a:latin typeface="Trebuchet MS" pitchFamily="34" charset="0"/>
                <a:sym typeface="Wingdings" pitchFamily="2" charset="2"/>
              </a:rPr>
              <a:t>AEREHS – Áreas de Elevado risco de erosão hídrica do solo</a:t>
            </a:r>
          </a:p>
          <a:p>
            <a:r>
              <a:rPr lang="pt-PT" sz="1200" b="1" dirty="0" smtClean="0">
                <a:latin typeface="Trebuchet MS" pitchFamily="34" charset="0"/>
                <a:sym typeface="Wingdings" pitchFamily="2" charset="2"/>
              </a:rPr>
              <a:t>AIV - Áreas de instabilidade de vertentes</a:t>
            </a:r>
            <a:endParaRPr lang="pt-P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GT">
  <a:themeElements>
    <a:clrScheme name="DG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G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G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G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6C4263D7E3984C8F519747A3556C55" ma:contentTypeVersion="0" ma:contentTypeDescription="Criar um novo documento." ma:contentTypeScope="" ma:versionID="1174cf986fb894b878d0a3d54ee97c71">
  <xsd:schema xmlns:xsd="http://www.w3.org/2001/XMLSchema" xmlns:p="http://schemas.microsoft.com/office/2006/metadata/properties" targetNamespace="http://schemas.microsoft.com/office/2006/metadata/properties" ma:root="true" ma:fieldsID="5d2754cce2d6b3c5e9f3dbd249dbc1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CAD3A-030F-454D-8630-27920887E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BD8AED6-5920-4A09-8750-AD5ECF73D459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BFA6388-4A97-4A5D-8E7B-A4CE6525D6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2734</Words>
  <Application>Microsoft Office PowerPoint</Application>
  <PresentationFormat>Apresentação no Ecrã (4:3)</PresentationFormat>
  <Paragraphs>307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1" baseType="lpstr">
      <vt:lpstr>DGT</vt:lpstr>
      <vt:lpstr>Grupo de Trabalho REN  2ª reunião   DGT, 19-05-2016</vt:lpstr>
      <vt:lpstr>Agenda</vt:lpstr>
      <vt:lpstr>Diapositivo 3</vt:lpstr>
      <vt:lpstr>Ponto 1 e 2. Avaliação do RJREN e elaboração de guias metodológicos</vt:lpstr>
      <vt:lpstr>Ponto 3. Harmonização de procedimentos</vt:lpstr>
      <vt:lpstr>Ponto 4. Modelo de dados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Revisão da delimitação da REN de Alcoutim</vt:lpstr>
      <vt:lpstr>Diapositivo 20</vt:lpstr>
      <vt:lpstr>Diapositivo 21</vt:lpstr>
      <vt:lpstr>Diapositivo 22</vt:lpstr>
      <vt:lpstr>Diapositivo 23</vt:lpstr>
      <vt:lpstr>Diapositivo 24</vt:lpstr>
      <vt:lpstr>Tipologias na proposta de REN de Alcoutim</vt:lpstr>
      <vt:lpstr>Águas de transição e respetivos leitos, margens e faixas de proteção </vt:lpstr>
      <vt:lpstr> Cursos de água e respetivos leitos e margens </vt:lpstr>
      <vt:lpstr>Diapositivo 28</vt:lpstr>
      <vt:lpstr>Diapositivo 29</vt:lpstr>
      <vt:lpstr>Áreas estratégicas de recarga de aquíferos </vt:lpstr>
      <vt:lpstr>Zonas ameaçadas por cheias</vt:lpstr>
      <vt:lpstr>Áreas de elevado risco de erosão hídrica do solo na REN de Alcoutim</vt:lpstr>
      <vt:lpstr>Áreas de elevado risco de erosão hídrica do solo na REN de Alcoutim</vt:lpstr>
      <vt:lpstr>Esquema Nacional de Referência/AEREHS</vt:lpstr>
      <vt:lpstr>Áreas de instabilidade de vertentes</vt:lpstr>
      <vt:lpstr>Quadro síntese</vt:lpstr>
      <vt:lpstr>Diapositivo 37</vt:lpstr>
      <vt:lpstr>Diapositivo 38</vt:lpstr>
      <vt:lpstr>Diapositivo 39</vt:lpstr>
      <vt:lpstr>Diapositivo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anasofia.santos</cp:lastModifiedBy>
  <cp:revision>255</cp:revision>
  <dcterms:created xsi:type="dcterms:W3CDTF">1601-01-01T00:00:00Z</dcterms:created>
  <dcterms:modified xsi:type="dcterms:W3CDTF">2016-10-12T10:52:16Z</dcterms:modified>
</cp:coreProperties>
</file>