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258" r:id="rId5"/>
    <p:sldId id="275" r:id="rId6"/>
    <p:sldId id="276" r:id="rId7"/>
    <p:sldId id="277" r:id="rId8"/>
    <p:sldId id="287" r:id="rId9"/>
    <p:sldId id="288" r:id="rId10"/>
    <p:sldId id="289" r:id="rId11"/>
    <p:sldId id="293" r:id="rId12"/>
    <p:sldId id="291" r:id="rId13"/>
    <p:sldId id="292" r:id="rId14"/>
    <p:sldId id="285" r:id="rId15"/>
    <p:sldId id="286" r:id="rId16"/>
    <p:sldId id="278" r:id="rId17"/>
    <p:sldId id="281" r:id="rId18"/>
    <p:sldId id="282" r:id="rId19"/>
    <p:sldId id="283" r:id="rId20"/>
    <p:sldId id="284" r:id="rId21"/>
    <p:sldId id="259" r:id="rId22"/>
    <p:sldId id="280" r:id="rId23"/>
    <p:sldId id="295" r:id="rId24"/>
    <p:sldId id="296" r:id="rId25"/>
    <p:sldId id="297" r:id="rId2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8" autoAdjust="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A27E-77F9-43C1-B25A-BF7C5B2357AE}" type="datetimeFigureOut">
              <a:rPr lang="pt-PT" smtClean="0"/>
              <a:pPr/>
              <a:t>15-03-2016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D38AB-52AB-45C4-A764-6861C3DBC4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ACBE-FAFB-4527-9588-60D3CF7D45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AE33-4266-4DB1-BFFB-EA3F20B651C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3513" y="549275"/>
            <a:ext cx="1943100" cy="504031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549275"/>
            <a:ext cx="5676900" cy="504031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32E7-2E25-4D7B-94D0-53DC663C7A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A3A1-7F25-4F0E-97A0-EB1C334EC8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8B4-06FC-462B-98D2-5982EB78348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46BC-96A7-4AC4-85F6-45AF365C29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24A0-C451-4B9F-88D1-3AE57B1F42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8A61-3D2C-4EEE-8E12-CC8BA1BB1F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97D4-D485-4367-BDAB-D82B488E6E0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B7DE-998E-434C-9DAA-FD5BDB8FBA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AC6C-6532-4CFE-ADC0-4DB2EFB253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859C27-81EC-4BE3-B23B-E588D2D41F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ângulo 6"/>
          <p:cNvSpPr/>
          <p:nvPr userDrawn="1"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32" name="Imagem 7" descr="Banner CNT_2_300Dpi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083300"/>
            <a:ext cx="36004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3456384"/>
          </a:xfrm>
        </p:spPr>
        <p:txBody>
          <a:bodyPr/>
          <a:lstStyle/>
          <a:p>
            <a:pPr eaLnBrk="1" hangingPunct="1"/>
            <a:r>
              <a:rPr lang="pt-PT" b="1" dirty="0" smtClean="0">
                <a:latin typeface="+mn-lt"/>
              </a:rPr>
              <a:t>Grupo de Trabalho REN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/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1ª reunião </a:t>
            </a: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2400" b="1" dirty="0" smtClean="0">
                <a:latin typeface="+mn-lt"/>
              </a:rPr>
              <a:t>DGT, 15-03-2016</a:t>
            </a:r>
            <a:endParaRPr lang="pt-PT" sz="32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7992888" cy="5040560"/>
          </a:xfrm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>
                <a:sym typeface="Wingdings" pitchFamily="2" charset="2"/>
              </a:rPr>
              <a:t>Conclusões IGAMAOT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o processo de delimitação REN não se socorreu dos vários elementos de apoio, cartográfico e documental, de modo a aferir e sustentar tecnicamente, ao nível operativo, os critérios que presidiram à circunscrição territorial das diferentes tipologias que compõem;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Foram detetadas discrepâncias e incongruências no cômputo de tipologias da REN, havendo falta de correspondência entre o referido na MDJ e o apresentado na carta da REN;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Não foi realizada uma avaliação consistente da aplicação dos critérios das “áreas de proteção do litoral”, em especial “dunas costeiras e dunas fósseis”;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Não foi assegurada a necessária </a:t>
            </a:r>
            <a:r>
              <a:rPr lang="pt-PT" sz="1400" dirty="0" err="1" smtClean="0">
                <a:sym typeface="Wingdings" pitchFamily="2" charset="2"/>
              </a:rPr>
              <a:t>interconetividade</a:t>
            </a:r>
            <a:r>
              <a:rPr lang="pt-PT" sz="1400" dirty="0" smtClean="0">
                <a:sym typeface="Wingdings" pitchFamily="2" charset="2"/>
              </a:rPr>
              <a:t> das áreas dunares e sua coerência espacial consagrada no POOC Sado-Sines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 fundamentação apresentada para a identificação de áreas dunares e AEPRA não é clara na aplicação dos critérios para o município e não é compatível com estudos técnicos e científicos que versam sobre a delimitação destas áreas.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>
                <a:sym typeface="Wingdings" pitchFamily="2" charset="2"/>
              </a:rPr>
              <a:t>Proposta de atuação IGAMAOT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dirty="0" smtClean="0">
                <a:sym typeface="Wingdings" pitchFamily="2" charset="2"/>
              </a:rPr>
              <a:t>	que CNREN se pronuncie sobre a aplicação dos critérios de delimitação da REN de Grândola considerando as OENR e recomenda a colaboração de instituições universitárias e o LNEG.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endParaRPr lang="pt-PT" sz="1400" dirty="0" smtClean="0">
              <a:sym typeface="Wingdings" pitchFamily="2" charset="2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REN de </a:t>
            </a:r>
            <a:r>
              <a:rPr lang="en-US" sz="2200" b="1" dirty="0" err="1" smtClean="0">
                <a:solidFill>
                  <a:srgbClr val="008500"/>
                </a:solidFill>
              </a:rPr>
              <a:t>Grândola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7992888" cy="4941168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</a:t>
            </a:r>
            <a:r>
              <a:rPr lang="pt-PT" sz="1400" b="1" dirty="0" smtClean="0"/>
              <a:t> </a:t>
            </a:r>
            <a:r>
              <a:rPr lang="pt-PT" sz="1400" b="1" dirty="0" smtClean="0">
                <a:sym typeface="Wingdings" pitchFamily="2" charset="2"/>
              </a:rPr>
              <a:t>ICNF  CC DGT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</a:t>
            </a:r>
            <a:r>
              <a:rPr lang="pt-PT" sz="1400" dirty="0" smtClean="0">
                <a:sym typeface="Wingdings" pitchFamily="2" charset="2"/>
              </a:rPr>
              <a:t>Envia CD com delimitação das REN Alcácer Sal e Grândola solicitando identificação das alterações às propostas determinada pela existência de Rede Natura.</a:t>
            </a:r>
            <a:endParaRPr lang="pt-PT" sz="1400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</a:t>
            </a:r>
            <a:r>
              <a:rPr lang="pt-PT" sz="1400" b="1" dirty="0" smtClean="0"/>
              <a:t>DGT</a:t>
            </a:r>
            <a:endParaRPr lang="pt-PT" sz="1400" b="1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</a:t>
            </a:r>
            <a:r>
              <a:rPr lang="pt-PT" sz="1400" dirty="0" smtClean="0">
                <a:sym typeface="Wingdings" pitchFamily="2" charset="2"/>
              </a:rPr>
              <a:t>Envia CD com delimitação das REN Alcácer Sal e Grândola e MDJ para os efeitos previstos no n.º3 do Despacho 18/MAOTE/2015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 ARH Alentejo CC DGT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</a:t>
            </a:r>
            <a:r>
              <a:rPr lang="pt-PT" sz="1400" dirty="0" smtClean="0">
                <a:sym typeface="Wingdings" pitchFamily="2" charset="2"/>
              </a:rPr>
              <a:t>Coloca à consideração o envio à CNT de cópia do </a:t>
            </a:r>
            <a:r>
              <a:rPr lang="pt-PT" sz="1400" dirty="0" err="1" smtClean="0">
                <a:sym typeface="Wingdings" pitchFamily="2" charset="2"/>
              </a:rPr>
              <a:t>of</a:t>
            </a:r>
            <a:r>
              <a:rPr lang="pt-PT" sz="1400" dirty="0" smtClean="0">
                <a:sym typeface="Wingdings" pitchFamily="2" charset="2"/>
              </a:rPr>
              <a:t>. APA 1540, de 28-04-2015, onde são prestados esclarecimentos sobre dunas costeiras e fósseis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APA </a:t>
            </a:r>
            <a:r>
              <a:rPr lang="pt-PT" sz="1400" b="1" dirty="0" smtClean="0">
                <a:sym typeface="Wingdings" pitchFamily="2" charset="2"/>
              </a:rPr>
              <a:t> CNT</a:t>
            </a:r>
            <a:endParaRPr lang="pt-PT" sz="1400" b="1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dirty="0" smtClean="0">
                <a:sym typeface="Wingdings" pitchFamily="2" charset="2"/>
              </a:rPr>
              <a:t>	Dá conhecimento do ofício enviado em 28-04-2015 ao MAOTE onde são prestados esclarecimentos solicitados no âmbito da auditoria à aplicação do RJREN Alcácer Sal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 ARH Alentejo CC DGT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 </a:t>
            </a:r>
            <a:r>
              <a:rPr lang="pt-PT" sz="1400" dirty="0" smtClean="0">
                <a:sym typeface="Wingdings" pitchFamily="2" charset="2"/>
              </a:rPr>
              <a:t>Solicita “</a:t>
            </a:r>
            <a:r>
              <a:rPr lang="pt-PT" sz="1400" i="1" dirty="0" smtClean="0">
                <a:sym typeface="Wingdings" pitchFamily="2" charset="2"/>
              </a:rPr>
              <a:t>pronúncia sobre a definição dos critérios em concreto a </a:t>
            </a:r>
            <a:r>
              <a:rPr lang="pt-PT" sz="1400" i="1" dirty="0" err="1" smtClean="0">
                <a:sym typeface="Wingdings" pitchFamily="2" charset="2"/>
              </a:rPr>
              <a:t>adoptar</a:t>
            </a:r>
            <a:r>
              <a:rPr lang="pt-PT" sz="1400" i="1" dirty="0" smtClean="0">
                <a:sym typeface="Wingdings" pitchFamily="2" charset="2"/>
              </a:rPr>
              <a:t> para a </a:t>
            </a:r>
            <a:r>
              <a:rPr lang="pt-PT" sz="1400" i="1" dirty="0" err="1" smtClean="0">
                <a:sym typeface="Wingdings" pitchFamily="2" charset="2"/>
              </a:rPr>
              <a:t>redelimitação</a:t>
            </a:r>
            <a:r>
              <a:rPr lang="pt-PT" sz="1400" i="1" dirty="0" smtClean="0">
                <a:sym typeface="Wingdings" pitchFamily="2" charset="2"/>
              </a:rPr>
              <a:t> das dunas costeiras e fósseis…</a:t>
            </a:r>
            <a:r>
              <a:rPr lang="pt-PT" sz="1400" dirty="0" smtClean="0">
                <a:sym typeface="Wingdings" pitchFamily="2" charset="2"/>
              </a:rPr>
              <a:t>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 ICNF CC DGT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</a:t>
            </a:r>
            <a:r>
              <a:rPr lang="pt-PT" sz="1400" dirty="0" smtClean="0">
                <a:sym typeface="Wingdings" pitchFamily="2" charset="2"/>
              </a:rPr>
              <a:t>Reitera pedido efetuado anteriormente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549275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008500"/>
                </a:solidFill>
              </a:rPr>
              <a:t>Determinação</a:t>
            </a:r>
            <a:r>
              <a:rPr lang="en-US" sz="2000" b="1" dirty="0" smtClean="0">
                <a:solidFill>
                  <a:srgbClr val="008500"/>
                </a:solidFill>
              </a:rPr>
              <a:t> 2 do </a:t>
            </a:r>
            <a:r>
              <a:rPr lang="en-US" sz="2000" b="1" dirty="0" err="1" smtClean="0">
                <a:solidFill>
                  <a:srgbClr val="008500"/>
                </a:solidFill>
              </a:rPr>
              <a:t>Despacho</a:t>
            </a:r>
            <a:r>
              <a:rPr lang="en-US" sz="2000" b="1" dirty="0" smtClean="0">
                <a:solidFill>
                  <a:srgbClr val="008500"/>
                </a:solidFill>
              </a:rPr>
              <a:t> 18/MAOTE/2015</a:t>
            </a:r>
          </a:p>
        </p:txBody>
      </p:sp>
      <p:sp>
        <p:nvSpPr>
          <p:cNvPr id="4" name="Rectângulo 3"/>
          <p:cNvSpPr/>
          <p:nvPr/>
        </p:nvSpPr>
        <p:spPr>
          <a:xfrm>
            <a:off x="971600" y="836712"/>
            <a:ext cx="74168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en-US" sz="1400" i="1" kern="0" dirty="0" smtClean="0">
                <a:latin typeface="+mn-lt"/>
              </a:rPr>
              <a:t>2. “…a CCDR </a:t>
            </a:r>
            <a:r>
              <a:rPr lang="en-US" sz="1400" i="1" kern="0" dirty="0" err="1" smtClean="0">
                <a:latin typeface="+mn-lt"/>
              </a:rPr>
              <a:t>Alentejo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adopte</a:t>
            </a:r>
            <a:r>
              <a:rPr lang="en-US" sz="1400" i="1" kern="0" dirty="0" smtClean="0">
                <a:latin typeface="+mn-lt"/>
              </a:rPr>
              <a:t>, no </a:t>
            </a:r>
            <a:r>
              <a:rPr lang="en-US" sz="1400" i="1" kern="0" dirty="0" err="1" smtClean="0">
                <a:latin typeface="+mn-lt"/>
              </a:rPr>
              <a:t>prazo</a:t>
            </a:r>
            <a:r>
              <a:rPr lang="en-US" sz="1400" i="1" kern="0" dirty="0" smtClean="0">
                <a:latin typeface="+mn-lt"/>
              </a:rPr>
              <a:t> de 60 dias, </a:t>
            </a:r>
            <a:r>
              <a:rPr lang="en-US" sz="1400" i="1" kern="0" dirty="0" err="1" smtClean="0">
                <a:latin typeface="+mn-lt"/>
              </a:rPr>
              <a:t>os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procedimentos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necessários</a:t>
            </a:r>
            <a:r>
              <a:rPr lang="en-US" sz="1400" i="1" kern="0" dirty="0" smtClean="0">
                <a:latin typeface="+mn-lt"/>
              </a:rPr>
              <a:t> para </a:t>
            </a:r>
            <a:r>
              <a:rPr lang="en-US" sz="1400" i="1" kern="0" dirty="0" err="1" smtClean="0">
                <a:latin typeface="+mn-lt"/>
              </a:rPr>
              <a:t>correção</a:t>
            </a:r>
            <a:r>
              <a:rPr lang="en-US" sz="1400" i="1" kern="0" dirty="0" smtClean="0">
                <a:latin typeface="+mn-lt"/>
              </a:rPr>
              <a:t> das </a:t>
            </a:r>
            <a:r>
              <a:rPr lang="en-US" sz="1400" i="1" kern="0" dirty="0" err="1" smtClean="0">
                <a:latin typeface="+mn-lt"/>
              </a:rPr>
              <a:t>irregularidades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identificadas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pela</a:t>
            </a:r>
            <a:r>
              <a:rPr lang="en-US" sz="1400" i="1" kern="0" dirty="0" smtClean="0">
                <a:latin typeface="+mn-lt"/>
              </a:rPr>
              <a:t> IGAMAOT … </a:t>
            </a:r>
            <a:r>
              <a:rPr lang="en-US" sz="1400" i="1" kern="0" dirty="0" err="1" smtClean="0">
                <a:latin typeface="+mn-lt"/>
              </a:rPr>
              <a:t>designadamente</a:t>
            </a:r>
            <a:r>
              <a:rPr lang="en-US" sz="1400" i="1" kern="0" dirty="0" smtClean="0">
                <a:latin typeface="+mn-lt"/>
              </a:rPr>
              <a:t>, no </a:t>
            </a:r>
            <a:r>
              <a:rPr lang="en-US" sz="1400" i="1" kern="0" dirty="0" err="1" smtClean="0">
                <a:latin typeface="+mn-lt"/>
              </a:rPr>
              <a:t>que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respeita</a:t>
            </a:r>
            <a:r>
              <a:rPr lang="en-US" sz="1400" i="1" kern="0" dirty="0" smtClean="0">
                <a:latin typeface="+mn-lt"/>
              </a:rPr>
              <a:t> à </a:t>
            </a:r>
            <a:r>
              <a:rPr lang="en-US" sz="1400" i="1" kern="0" dirty="0" err="1" smtClean="0">
                <a:latin typeface="+mn-lt"/>
              </a:rPr>
              <a:t>consulta</a:t>
            </a:r>
            <a:r>
              <a:rPr lang="en-US" sz="1400" i="1" kern="0" dirty="0" smtClean="0">
                <a:latin typeface="+mn-lt"/>
              </a:rPr>
              <a:t> do ICNF e à </a:t>
            </a:r>
            <a:r>
              <a:rPr lang="en-US" sz="1400" i="1" kern="0" dirty="0" err="1" smtClean="0">
                <a:latin typeface="+mn-lt"/>
              </a:rPr>
              <a:t>delimitação</a:t>
            </a:r>
            <a:r>
              <a:rPr lang="en-US" sz="1400" i="1" kern="0" dirty="0" smtClean="0">
                <a:latin typeface="+mn-lt"/>
              </a:rPr>
              <a:t> das </a:t>
            </a:r>
            <a:r>
              <a:rPr lang="en-US" sz="1400" i="1" kern="0" dirty="0" err="1" smtClean="0">
                <a:latin typeface="+mn-lt"/>
              </a:rPr>
              <a:t>dunas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costeiras</a:t>
            </a:r>
            <a:r>
              <a:rPr lang="en-US" sz="1400" i="1" kern="0" dirty="0" smtClean="0">
                <a:latin typeface="+mn-lt"/>
              </a:rPr>
              <a:t> e </a:t>
            </a:r>
            <a:r>
              <a:rPr lang="en-US" sz="1400" i="1" kern="0" dirty="0" err="1" smtClean="0">
                <a:latin typeface="+mn-lt"/>
              </a:rPr>
              <a:t>dunas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fósseis</a:t>
            </a:r>
            <a:r>
              <a:rPr lang="en-US" sz="1400" i="1" kern="0" dirty="0" smtClean="0">
                <a:latin typeface="+mn-lt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7992888" cy="4392488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smtClean="0"/>
              <a:t>CCDR Alentejo </a:t>
            </a:r>
            <a:r>
              <a:rPr lang="pt-PT" sz="1400" b="1" dirty="0" smtClean="0">
                <a:sym typeface="Wingdings" pitchFamily="2" charset="2"/>
              </a:rPr>
              <a:t>MAOTE CC SEOTCN/SEA/IGAMAOT/ICNF/DGT/APA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	</a:t>
            </a:r>
            <a:r>
              <a:rPr lang="pt-PT" sz="1400" dirty="0" smtClean="0">
                <a:sym typeface="Wingdings" pitchFamily="2" charset="2"/>
              </a:rPr>
              <a:t>Informa o MAOTE que conforme determinação ministerial reiterou colaboração APA e solicitou pronuncia ICNF.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dirty="0" smtClean="0">
                <a:sym typeface="Wingdings" pitchFamily="2" charset="2"/>
              </a:rPr>
              <a:t>	Chama a atenção para o término do prazo de 60 dias em 12-10-2015 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dirty="0" smtClean="0">
                <a:sym typeface="Wingdings" pitchFamily="2" charset="2"/>
              </a:rPr>
              <a:t>	Conclui que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45" y="2996952"/>
            <a:ext cx="6542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3425" cy="549275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008500"/>
                </a:solidFill>
              </a:rPr>
              <a:t>Determinação</a:t>
            </a:r>
            <a:r>
              <a:rPr lang="en-US" sz="2000" b="1" dirty="0" smtClean="0">
                <a:solidFill>
                  <a:srgbClr val="008500"/>
                </a:solidFill>
              </a:rPr>
              <a:t> 2 do </a:t>
            </a:r>
            <a:r>
              <a:rPr lang="en-US" sz="2000" b="1" dirty="0" err="1" smtClean="0">
                <a:solidFill>
                  <a:srgbClr val="008500"/>
                </a:solidFill>
              </a:rPr>
              <a:t>Despacho</a:t>
            </a:r>
            <a:r>
              <a:rPr lang="en-US" sz="2000" b="1" dirty="0" smtClean="0">
                <a:solidFill>
                  <a:srgbClr val="008500"/>
                </a:solidFill>
              </a:rPr>
              <a:t> 18/MAOTE/2015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95536" y="216024"/>
            <a:ext cx="8388424" cy="908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008500"/>
                </a:solidFill>
              </a:rPr>
              <a:t>Determinação</a:t>
            </a:r>
            <a:r>
              <a:rPr lang="en-US" sz="2000" b="1" dirty="0" smtClean="0">
                <a:solidFill>
                  <a:srgbClr val="008500"/>
                </a:solidFill>
              </a:rPr>
              <a:t> 3 do </a:t>
            </a:r>
            <a:r>
              <a:rPr lang="en-US" sz="2000" b="1" dirty="0" err="1" smtClean="0">
                <a:solidFill>
                  <a:srgbClr val="008500"/>
                </a:solidFill>
              </a:rPr>
              <a:t>Despacho</a:t>
            </a:r>
            <a:r>
              <a:rPr lang="en-US" sz="2000" b="1" dirty="0" smtClean="0">
                <a:solidFill>
                  <a:srgbClr val="008500"/>
                </a:solidFill>
              </a:rPr>
              <a:t> 18/MAOTE/2015</a:t>
            </a:r>
            <a:endParaRPr lang="pt-PT" sz="2000" spc="-150" dirty="0"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27584" y="1163418"/>
            <a:ext cx="691276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en-US" sz="1400" i="1" kern="0" dirty="0" smtClean="0">
                <a:latin typeface="+mn-lt"/>
              </a:rPr>
              <a:t>3. A CNT </a:t>
            </a:r>
            <a:r>
              <a:rPr lang="en-US" sz="1400" i="1" kern="0" dirty="0" err="1" smtClean="0">
                <a:latin typeface="+mn-lt"/>
              </a:rPr>
              <a:t>avalie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os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resultados</a:t>
            </a:r>
            <a:r>
              <a:rPr lang="en-US" sz="1400" i="1" kern="0" dirty="0" smtClean="0">
                <a:latin typeface="+mn-lt"/>
              </a:rPr>
              <a:t> da </a:t>
            </a:r>
            <a:r>
              <a:rPr lang="en-US" sz="1400" i="1" kern="0" dirty="0" err="1" smtClean="0">
                <a:latin typeface="+mn-lt"/>
              </a:rPr>
              <a:t>aplicação</a:t>
            </a:r>
            <a:r>
              <a:rPr lang="en-US" sz="1400" i="1" kern="0" dirty="0" smtClean="0">
                <a:latin typeface="+mn-lt"/>
              </a:rPr>
              <a:t> do RJREN </a:t>
            </a:r>
            <a:r>
              <a:rPr lang="en-US" sz="1400" i="1" kern="0" dirty="0" err="1" smtClean="0">
                <a:latin typeface="+mn-lt"/>
              </a:rPr>
              <a:t>em</a:t>
            </a:r>
            <a:r>
              <a:rPr lang="en-US" sz="1400" i="1" kern="0" dirty="0" smtClean="0">
                <a:latin typeface="+mn-lt"/>
              </a:rPr>
              <a:t> vigor, “…</a:t>
            </a:r>
            <a:r>
              <a:rPr lang="en-US" sz="1400" i="1" kern="0" dirty="0" err="1" smtClean="0">
                <a:latin typeface="+mn-lt"/>
              </a:rPr>
              <a:t>em</a:t>
            </a:r>
            <a:r>
              <a:rPr lang="en-US" sz="1400" i="1" kern="0" dirty="0" smtClean="0">
                <a:latin typeface="+mn-lt"/>
              </a:rPr>
              <a:t> especial no </a:t>
            </a:r>
            <a:r>
              <a:rPr lang="en-US" sz="1400" i="1" kern="0" dirty="0" err="1" smtClean="0">
                <a:latin typeface="+mn-lt"/>
              </a:rPr>
              <a:t>que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respeita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aos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critérios</a:t>
            </a:r>
            <a:r>
              <a:rPr lang="en-US" sz="1400" i="1" kern="0" dirty="0" smtClean="0">
                <a:latin typeface="+mn-lt"/>
              </a:rPr>
              <a:t> de </a:t>
            </a:r>
            <a:r>
              <a:rPr lang="en-US" sz="1400" i="1" kern="0" dirty="0" err="1" smtClean="0">
                <a:latin typeface="+mn-lt"/>
              </a:rPr>
              <a:t>delimitação</a:t>
            </a:r>
            <a:r>
              <a:rPr lang="en-US" sz="1400" i="1" kern="0" dirty="0" smtClean="0">
                <a:latin typeface="+mn-lt"/>
              </a:rPr>
              <a:t> dos </a:t>
            </a:r>
            <a:r>
              <a:rPr lang="en-US" sz="1400" i="1" kern="0" dirty="0" err="1" smtClean="0">
                <a:latin typeface="+mn-lt"/>
              </a:rPr>
              <a:t>vários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tipos</a:t>
            </a:r>
            <a:r>
              <a:rPr lang="en-US" sz="1400" i="1" kern="0" dirty="0" smtClean="0">
                <a:latin typeface="+mn-lt"/>
              </a:rPr>
              <a:t> de </a:t>
            </a:r>
            <a:r>
              <a:rPr lang="en-US" sz="1400" i="1" kern="0" dirty="0" err="1" smtClean="0">
                <a:latin typeface="+mn-lt"/>
              </a:rPr>
              <a:t>realidades</a:t>
            </a:r>
            <a:r>
              <a:rPr lang="en-US" sz="1400" i="1" kern="0" dirty="0" smtClean="0">
                <a:latin typeface="+mn-lt"/>
              </a:rPr>
              <a:t> </a:t>
            </a:r>
            <a:r>
              <a:rPr lang="en-US" sz="1400" i="1" kern="0" dirty="0" err="1" smtClean="0">
                <a:latin typeface="+mn-lt"/>
              </a:rPr>
              <a:t>integrantes</a:t>
            </a:r>
            <a:r>
              <a:rPr lang="en-US" sz="1400" i="1" kern="0" dirty="0" smtClean="0">
                <a:latin typeface="+mn-lt"/>
              </a:rPr>
              <a:t> da REN.”</a:t>
            </a:r>
            <a:endParaRPr lang="en-US" sz="1400" kern="0" dirty="0" smtClean="0">
              <a:latin typeface="+mn-lt"/>
            </a:endParaRPr>
          </a:p>
        </p:txBody>
      </p:sp>
      <p:sp>
        <p:nvSpPr>
          <p:cNvPr id="7" name="Marcador de Posição de Conteúdo 4"/>
          <p:cNvSpPr txBox="1">
            <a:spLocks/>
          </p:cNvSpPr>
          <p:nvPr/>
        </p:nvSpPr>
        <p:spPr bwMode="auto">
          <a:xfrm>
            <a:off x="1907704" y="3789040"/>
            <a:ext cx="6192688" cy="1800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AutoNum type="arabicPeriod"/>
              <a:defRPr/>
            </a:pPr>
            <a:r>
              <a:rPr lang="pt-PT" sz="1600" b="1" kern="0" dirty="0" smtClean="0">
                <a:latin typeface="+mn-lt"/>
              </a:rPr>
              <a:t>Analisar </a:t>
            </a:r>
            <a:r>
              <a:rPr lang="pt-PT" sz="1600" b="1" kern="0" dirty="0" smtClean="0">
                <a:latin typeface="+mn-lt"/>
              </a:rPr>
              <a:t>a forma como as REN estão a ser delimitadas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AutoNum type="arabicPeriod"/>
              <a:defRPr/>
            </a:pPr>
            <a:r>
              <a:rPr lang="pt-PT" sz="1600" b="1" kern="0" dirty="0" smtClean="0">
                <a:latin typeface="+mn-lt"/>
              </a:rPr>
              <a:t>Identificar </a:t>
            </a:r>
            <a:r>
              <a:rPr lang="pt-PT" sz="1600" b="1" kern="0" dirty="0" smtClean="0">
                <a:latin typeface="+mn-lt"/>
              </a:rPr>
              <a:t>as principais dificuldades/divergências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AutoNum type="arabicPeriod"/>
              <a:defRPr/>
            </a:pPr>
            <a:r>
              <a:rPr lang="pt-PT" sz="1600" b="1" kern="0" dirty="0" smtClean="0">
                <a:latin typeface="+mn-lt"/>
              </a:rPr>
              <a:t>Apresentar </a:t>
            </a:r>
            <a:r>
              <a:rPr lang="pt-PT" sz="1600" b="1" kern="0" dirty="0" smtClean="0">
                <a:latin typeface="+mn-lt"/>
              </a:rPr>
              <a:t>soluções - recomendações técnicas e/ou guias de apoio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endParaRPr lang="pt-PT" sz="1600" b="1" kern="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pt-PT" sz="1600" b="1" kern="0" dirty="0" smtClean="0">
                <a:latin typeface="+mn-lt"/>
              </a:rPr>
              <a:t>Coordenação: </a:t>
            </a:r>
            <a:r>
              <a:rPr lang="pt-PT" sz="1600" b="1" kern="0" dirty="0" smtClean="0">
                <a:latin typeface="+mn-lt"/>
              </a:rPr>
              <a:t>APA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467544" y="3933056"/>
            <a:ext cx="936104" cy="504056"/>
          </a:xfrm>
          <a:prstGeom prst="rightArrow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1115616" y="2276872"/>
            <a:ext cx="604867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b="1" dirty="0" err="1" smtClean="0">
                <a:latin typeface="+mj-lt"/>
              </a:rPr>
              <a:t>Of</a:t>
            </a:r>
            <a:r>
              <a:rPr lang="pt-PT" sz="1400" b="1" dirty="0" smtClean="0">
                <a:latin typeface="+mj-lt"/>
              </a:rPr>
              <a:t> IGAMAOT 01-02-2016 </a:t>
            </a:r>
            <a:r>
              <a:rPr lang="pt-PT" sz="1400" b="1" dirty="0" smtClean="0">
                <a:latin typeface="+mj-lt"/>
                <a:sym typeface="Wingdings" pitchFamily="2" charset="2"/>
              </a:rPr>
              <a:t>dirigido à CNT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latin typeface="+mj-lt"/>
                <a:sym typeface="Wingdings" pitchFamily="2" charset="2"/>
              </a:rPr>
              <a:t>	</a:t>
            </a:r>
            <a:r>
              <a:rPr lang="pt-PT" sz="1400" dirty="0" smtClean="0">
                <a:latin typeface="+mj-lt"/>
                <a:sym typeface="Wingdings" pitchFamily="2" charset="2"/>
              </a:rPr>
              <a:t>Solicita o envio, no prazo de 20 dias, de uma informação sobre os resultados da avaliação para o efeito realizada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683568" y="2391023"/>
            <a:ext cx="7699375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2. </a:t>
            </a:r>
            <a:r>
              <a:rPr lang="en-US" b="1" dirty="0" err="1" smtClean="0">
                <a:latin typeface="+mn-lt"/>
              </a:rPr>
              <a:t>Elaboração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guia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metodológico</a:t>
            </a:r>
            <a:endParaRPr lang="pt-PT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5544616" cy="532859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Clr>
                <a:schemeClr val="accent1"/>
              </a:buClr>
            </a:pPr>
            <a:r>
              <a:rPr lang="en-US" sz="1800" b="1" dirty="0" smtClean="0"/>
              <a:t>1. </a:t>
            </a:r>
            <a:r>
              <a:rPr lang="en-US" sz="1800" b="1" dirty="0" err="1" smtClean="0"/>
              <a:t>Introdução</a:t>
            </a:r>
            <a:endParaRPr lang="en-US" sz="18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400" dirty="0" smtClean="0"/>
              <a:t>O </a:t>
            </a:r>
            <a:r>
              <a:rPr lang="en-US" sz="1400" dirty="0" err="1" smtClean="0"/>
              <a:t>que</a:t>
            </a:r>
            <a:r>
              <a:rPr lang="en-US" sz="1400" dirty="0" smtClean="0"/>
              <a:t> é a REN/ A REN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região</a:t>
            </a:r>
            <a:r>
              <a:rPr lang="en-US" sz="1400" dirty="0" smtClean="0"/>
              <a:t> LVT/ </a:t>
            </a:r>
            <a:r>
              <a:rPr lang="en-US" sz="1400" dirty="0" err="1" smtClean="0"/>
              <a:t>Razão</a:t>
            </a:r>
            <a:r>
              <a:rPr lang="en-US" sz="1400" dirty="0" smtClean="0"/>
              <a:t> da </a:t>
            </a:r>
            <a:r>
              <a:rPr lang="en-US" sz="1400" dirty="0" err="1" smtClean="0"/>
              <a:t>existência</a:t>
            </a:r>
            <a:r>
              <a:rPr lang="en-US" sz="1400" dirty="0" smtClean="0"/>
              <a:t> do </a:t>
            </a:r>
            <a:r>
              <a:rPr lang="en-US" sz="1400" dirty="0" err="1" smtClean="0"/>
              <a:t>Guia</a:t>
            </a:r>
            <a:r>
              <a:rPr lang="en-US" sz="1400" dirty="0" smtClean="0"/>
              <a:t>/CM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contribuiram</a:t>
            </a:r>
            <a:r>
              <a:rPr lang="en-US" sz="1400" dirty="0" smtClean="0"/>
              <a:t>/</a:t>
            </a:r>
            <a:r>
              <a:rPr lang="en-US" sz="1400" dirty="0" err="1" smtClean="0"/>
              <a:t>outras</a:t>
            </a:r>
            <a:r>
              <a:rPr lang="en-US" sz="1400" dirty="0" smtClean="0"/>
              <a:t> </a:t>
            </a:r>
            <a:r>
              <a:rPr lang="en-US" sz="1400" dirty="0" err="1" smtClean="0"/>
              <a:t>colaborações</a:t>
            </a:r>
            <a:endParaRPr lang="en-US" sz="1400" dirty="0" smtClean="0"/>
          </a:p>
          <a:p>
            <a:pPr marL="0" indent="0" eaLnBrk="1" hangingPunct="1">
              <a:buClr>
                <a:schemeClr val="accent1"/>
              </a:buClr>
            </a:pPr>
            <a:endParaRPr lang="en-US" sz="300" b="1" dirty="0" smtClean="0"/>
          </a:p>
          <a:p>
            <a:pPr marL="0" indent="0" eaLnBrk="1" hangingPunct="1">
              <a:buClr>
                <a:schemeClr val="accent1"/>
              </a:buClr>
            </a:pPr>
            <a:r>
              <a:rPr lang="en-US" sz="1600" b="1" dirty="0" smtClean="0"/>
              <a:t>2. </a:t>
            </a:r>
            <a:r>
              <a:rPr lang="en-US" sz="1600" b="1" dirty="0" err="1" smtClean="0"/>
              <a:t>Evolução</a:t>
            </a:r>
            <a:r>
              <a:rPr lang="en-US" sz="1600" b="1" dirty="0" smtClean="0"/>
              <a:t> do </a:t>
            </a:r>
            <a:r>
              <a:rPr lang="en-US" sz="1600" b="1" dirty="0" err="1" smtClean="0"/>
              <a:t>quadro</a:t>
            </a:r>
            <a:r>
              <a:rPr lang="en-US" sz="1600" b="1" dirty="0" smtClean="0"/>
              <a:t> legal da REN</a:t>
            </a:r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Desde</a:t>
            </a:r>
            <a:r>
              <a:rPr lang="en-US" sz="1400" dirty="0" smtClean="0"/>
              <a:t> 1983 </a:t>
            </a:r>
            <a:r>
              <a:rPr lang="en-US" sz="1400" dirty="0" err="1" smtClean="0"/>
              <a:t>até</a:t>
            </a:r>
            <a:r>
              <a:rPr lang="en-US" sz="1400" dirty="0" smtClean="0"/>
              <a:t> à data</a:t>
            </a:r>
          </a:p>
          <a:p>
            <a:pPr marL="0" indent="0" eaLnBrk="1" hangingPunct="1">
              <a:buClr>
                <a:schemeClr val="accent1"/>
              </a:buClr>
            </a:pPr>
            <a:endParaRPr lang="en-US" sz="300" b="1" dirty="0" smtClean="0"/>
          </a:p>
          <a:p>
            <a:pPr marL="0" indent="0" eaLnBrk="1" hangingPunct="1">
              <a:buClr>
                <a:schemeClr val="accent1"/>
              </a:buClr>
            </a:pPr>
            <a:r>
              <a:rPr lang="en-US" sz="1600" b="1" dirty="0" smtClean="0"/>
              <a:t>3. </a:t>
            </a:r>
            <a:r>
              <a:rPr lang="en-US" sz="1600" b="1" dirty="0" err="1" smtClean="0"/>
              <a:t>Enquadramento</a:t>
            </a:r>
            <a:endParaRPr lang="en-US" sz="16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Reflexão</a:t>
            </a:r>
            <a:r>
              <a:rPr lang="en-US" sz="1400" dirty="0" smtClean="0"/>
              <a:t> </a:t>
            </a:r>
            <a:r>
              <a:rPr lang="en-US" sz="1400" dirty="0" err="1" smtClean="0"/>
              <a:t>desenvolvida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CCDR </a:t>
            </a:r>
            <a:r>
              <a:rPr lang="en-US" sz="1400" dirty="0" err="1" smtClean="0"/>
              <a:t>em</a:t>
            </a:r>
            <a:r>
              <a:rPr lang="en-US" sz="1400" dirty="0" smtClean="0"/>
              <a:t> 2007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b="1" dirty="0" smtClean="0">
                <a:sym typeface="Wingdings" pitchFamily="2" charset="2"/>
              </a:rPr>
              <a:t>R</a:t>
            </a:r>
            <a:r>
              <a:rPr lang="pt-PT" sz="1400" b="1" dirty="0" err="1" smtClean="0"/>
              <a:t>eserva</a:t>
            </a:r>
            <a:r>
              <a:rPr lang="pt-PT" sz="1400" b="1" dirty="0" smtClean="0"/>
              <a:t> Ecológica Nacional. Critérios base para a sua delimitação. Conclusões do Grupo de Trabalho. Fichas técnicas de registo por tipologia de área</a:t>
            </a:r>
            <a:r>
              <a:rPr lang="pt-PT" sz="1400" dirty="0" smtClean="0"/>
              <a:t>, dezembro de 2007. </a:t>
            </a:r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Participação</a:t>
            </a:r>
            <a:r>
              <a:rPr lang="en-US" sz="1400" dirty="0" smtClean="0"/>
              <a:t> da CCDR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revisão</a:t>
            </a:r>
            <a:r>
              <a:rPr lang="en-US" sz="1400" dirty="0" smtClean="0"/>
              <a:t> </a:t>
            </a:r>
            <a:r>
              <a:rPr lang="en-US" sz="1400" dirty="0" err="1" smtClean="0"/>
              <a:t>legislativa</a:t>
            </a:r>
            <a:r>
              <a:rPr lang="en-US" sz="1400" dirty="0" smtClean="0"/>
              <a:t> da REN e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resultou</a:t>
            </a:r>
            <a:r>
              <a:rPr lang="en-US" sz="1400" dirty="0" smtClean="0"/>
              <a:t> no DL 166/2008</a:t>
            </a:r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Elaboração</a:t>
            </a:r>
            <a:r>
              <a:rPr lang="en-US" sz="1400" dirty="0" smtClean="0"/>
              <a:t> do </a:t>
            </a:r>
            <a:r>
              <a:rPr lang="en-US" sz="1400" b="1" dirty="0" err="1" smtClean="0"/>
              <a:t>Quadro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Referência</a:t>
            </a:r>
            <a:r>
              <a:rPr lang="en-US" sz="1400" b="1" dirty="0" smtClean="0"/>
              <a:t> Regional da REN da AML</a:t>
            </a:r>
            <a:endParaRPr lang="en-US" sz="1400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endParaRPr lang="en-US" sz="3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600" b="1" dirty="0" smtClean="0"/>
              <a:t>3.1 Regime </a:t>
            </a:r>
            <a:r>
              <a:rPr lang="en-US" sz="1600" b="1" dirty="0" err="1" smtClean="0"/>
              <a:t>jurídico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vigente</a:t>
            </a:r>
            <a:endParaRPr lang="en-US" sz="1600" b="1" dirty="0" smtClean="0"/>
          </a:p>
          <a:p>
            <a:pPr marL="800100" lvl="2" indent="0" eaLnBrk="1" hangingPunct="1">
              <a:buClr>
                <a:schemeClr val="accent1"/>
              </a:buClr>
              <a:buNone/>
            </a:pPr>
            <a:r>
              <a:rPr lang="en-US" sz="1400" dirty="0" smtClean="0"/>
              <a:t>DL 166/2008 e alt./ </a:t>
            </a:r>
            <a:r>
              <a:rPr lang="en-US" sz="1400" dirty="0" err="1" smtClean="0"/>
              <a:t>Objetivos</a:t>
            </a:r>
            <a:r>
              <a:rPr lang="en-US" sz="1400" dirty="0" smtClean="0"/>
              <a:t>/ </a:t>
            </a:r>
            <a:r>
              <a:rPr lang="en-US" sz="1400" dirty="0" err="1" smtClean="0"/>
              <a:t>Articulação</a:t>
            </a:r>
            <a:r>
              <a:rPr lang="en-US" sz="1400" dirty="0" smtClean="0"/>
              <a:t> com IGT/ A REN </a:t>
            </a:r>
            <a:r>
              <a:rPr lang="en-US" sz="1400" dirty="0" err="1" smtClean="0"/>
              <a:t>como</a:t>
            </a:r>
            <a:r>
              <a:rPr lang="en-US" sz="1400" dirty="0" smtClean="0"/>
              <a:t> parte da RFCN/ </a:t>
            </a:r>
            <a:r>
              <a:rPr lang="en-US" sz="1400" dirty="0" err="1" smtClean="0"/>
              <a:t>Delimitação</a:t>
            </a:r>
            <a:r>
              <a:rPr lang="en-US" sz="1400" dirty="0" smtClean="0"/>
              <a:t> e </a:t>
            </a:r>
            <a:r>
              <a:rPr lang="en-US" sz="1400" dirty="0" err="1" smtClean="0"/>
              <a:t>acompanhamento</a:t>
            </a:r>
            <a:r>
              <a:rPr lang="en-US" sz="1400" dirty="0" smtClean="0"/>
              <a:t>/ </a:t>
            </a:r>
            <a:r>
              <a:rPr lang="en-US" sz="1400" dirty="0" err="1" smtClean="0"/>
              <a:t>Conteúdo</a:t>
            </a:r>
            <a:r>
              <a:rPr lang="en-US" sz="1400" dirty="0" smtClean="0"/>
              <a:t> documental/ </a:t>
            </a:r>
            <a:r>
              <a:rPr lang="en-US" sz="1400" dirty="0" err="1" smtClean="0"/>
              <a:t>Usos</a:t>
            </a:r>
            <a:r>
              <a:rPr lang="en-US" sz="1400" dirty="0" smtClean="0"/>
              <a:t> e </a:t>
            </a:r>
            <a:r>
              <a:rPr lang="en-US" sz="1400" dirty="0" err="1" smtClean="0"/>
              <a:t>acções</a:t>
            </a:r>
            <a:r>
              <a:rPr lang="en-US" sz="1400" dirty="0" smtClean="0"/>
              <a:t> </a:t>
            </a:r>
            <a:r>
              <a:rPr lang="en-US" sz="1400" dirty="0" err="1" smtClean="0"/>
              <a:t>interditos</a:t>
            </a:r>
            <a:r>
              <a:rPr lang="en-US" sz="1400" dirty="0" smtClean="0"/>
              <a:t>/ </a:t>
            </a:r>
            <a:r>
              <a:rPr lang="en-US" sz="1400" dirty="0" err="1" smtClean="0"/>
              <a:t>Usos</a:t>
            </a:r>
            <a:r>
              <a:rPr lang="en-US" sz="1400" dirty="0" smtClean="0"/>
              <a:t> e </a:t>
            </a:r>
            <a:r>
              <a:rPr lang="en-US" sz="1400" dirty="0" err="1" smtClean="0"/>
              <a:t>acções</a:t>
            </a:r>
            <a:r>
              <a:rPr lang="en-US" sz="1400" dirty="0" smtClean="0"/>
              <a:t> </a:t>
            </a:r>
            <a:r>
              <a:rPr lang="en-US" sz="1400" dirty="0" err="1" smtClean="0"/>
              <a:t>compatíveis</a:t>
            </a:r>
            <a:r>
              <a:rPr lang="en-US" sz="1400" dirty="0" smtClean="0"/>
              <a:t>/ O regime </a:t>
            </a:r>
            <a:r>
              <a:rPr lang="en-US" sz="1400" dirty="0" err="1" smtClean="0"/>
              <a:t>transitório</a:t>
            </a:r>
            <a:endParaRPr lang="en-US" sz="1400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600" b="1" dirty="0" smtClean="0"/>
              <a:t>3.2 </a:t>
            </a:r>
            <a:r>
              <a:rPr lang="en-US" sz="1600" b="1" dirty="0" err="1" smtClean="0"/>
              <a:t>Situação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delimitação</a:t>
            </a:r>
            <a:r>
              <a:rPr lang="en-US" sz="1600" b="1" dirty="0" smtClean="0"/>
              <a:t> da REN </a:t>
            </a:r>
            <a:r>
              <a:rPr lang="en-US" sz="1600" b="1" dirty="0" err="1" smtClean="0"/>
              <a:t>em</a:t>
            </a:r>
            <a:r>
              <a:rPr lang="en-US" sz="1600" b="1" dirty="0" smtClean="0"/>
              <a:t> LVT</a:t>
            </a:r>
          </a:p>
          <a:p>
            <a:pPr marL="800100" lvl="2" indent="0" eaLnBrk="1" hangingPunct="1">
              <a:buClr>
                <a:schemeClr val="accent1"/>
              </a:buClr>
              <a:buNone/>
            </a:pPr>
            <a:r>
              <a:rPr lang="en-US" sz="1050" dirty="0" smtClean="0"/>
              <a:t> </a:t>
            </a:r>
            <a:r>
              <a:rPr lang="en-US" sz="1400" dirty="0" err="1" smtClean="0"/>
              <a:t>Estatísticas</a:t>
            </a:r>
            <a:endParaRPr lang="en-US" sz="1050" dirty="0" smtClean="0"/>
          </a:p>
          <a:p>
            <a:pPr marL="0" indent="0" eaLnBrk="1" hangingPunct="1">
              <a:buClr>
                <a:schemeClr val="accent1"/>
              </a:buClr>
            </a:pPr>
            <a:endParaRPr lang="en-US" sz="1600" dirty="0" smtClean="0">
              <a:solidFill>
                <a:srgbClr val="262626"/>
              </a:solidFill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032448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>
                <a:solidFill>
                  <a:srgbClr val="008500"/>
                </a:solidFill>
                <a:latin typeface="+mn-lt"/>
              </a:rPr>
              <a:t>Guia</a:t>
            </a:r>
            <a:r>
              <a:rPr lang="en-US" sz="2400" b="1" spc="-15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en-US" sz="2400" b="1" spc="-150" dirty="0" err="1" smtClean="0">
                <a:solidFill>
                  <a:srgbClr val="008500"/>
                </a:solidFill>
                <a:latin typeface="+mn-lt"/>
              </a:rPr>
              <a:t>Metodológico</a:t>
            </a:r>
            <a:r>
              <a:rPr lang="en-US" sz="2400" b="1" spc="-150" dirty="0" smtClean="0">
                <a:solidFill>
                  <a:srgbClr val="008500"/>
                </a:solidFill>
                <a:latin typeface="+mn-lt"/>
              </a:rPr>
              <a:t> da CCDR LVT</a:t>
            </a:r>
            <a:endParaRPr lang="pt-PT" sz="2400" b="1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940152" y="332656"/>
            <a:ext cx="2843808" cy="370101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262626"/>
                </a:solidFill>
                <a:latin typeface="+mn-lt"/>
              </a:rPr>
              <a:t>Quadro</a:t>
            </a:r>
            <a:r>
              <a:rPr lang="en-US" sz="1400" b="1" dirty="0" smtClean="0">
                <a:solidFill>
                  <a:srgbClr val="262626"/>
                </a:solidFill>
                <a:latin typeface="+mn-lt"/>
              </a:rPr>
              <a:t> de </a:t>
            </a:r>
            <a:r>
              <a:rPr lang="en-US" sz="1400" b="1" dirty="0" err="1" smtClean="0">
                <a:solidFill>
                  <a:srgbClr val="262626"/>
                </a:solidFill>
                <a:latin typeface="+mn-lt"/>
              </a:rPr>
              <a:t>Referência</a:t>
            </a:r>
            <a:r>
              <a:rPr lang="en-US" sz="1400" b="1" dirty="0" smtClean="0">
                <a:solidFill>
                  <a:srgbClr val="262626"/>
                </a:solidFill>
                <a:latin typeface="+mn-lt"/>
              </a:rPr>
              <a:t> Regional d</a:t>
            </a:r>
            <a:r>
              <a:rPr lang="en-US" sz="1400" b="1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o OVT e da AML</a:t>
            </a:r>
            <a:endParaRPr lang="en-US" sz="1400" dirty="0" smtClean="0">
              <a:solidFill>
                <a:srgbClr val="262626"/>
              </a:solidFill>
              <a:latin typeface="+mn-lt"/>
              <a:sym typeface="Wingdings" pitchFamily="2" charset="2"/>
            </a:endParaRPr>
          </a:p>
          <a:p>
            <a:endParaRPr lang="en-US" sz="105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Enquadra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e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orienta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o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acompanhamento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elaboração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técnica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da REN municipal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Apresenta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uma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visão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espacial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das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várias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componentes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da REN no OVT e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na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AML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Apresenta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por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componente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REN 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informação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cartográfica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utilizada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, 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metodologia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seguida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na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delimitação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de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cada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tipologia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, 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definição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regional  e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recomendações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para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delimitação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da REN municipal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Mapas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</a:rPr>
              <a:t>síntese</a:t>
            </a:r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:</a:t>
            </a:r>
            <a:endParaRPr lang="pt-PT" sz="1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392488"/>
            <a:ext cx="170681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92488"/>
            <a:ext cx="170827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251520" y="836712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“</a:t>
            </a:r>
            <a:r>
              <a:rPr lang="en-US" sz="1400" dirty="0" err="1" smtClean="0">
                <a:latin typeface="+mn-lt"/>
              </a:rPr>
              <a:t>Sistematização</a:t>
            </a:r>
            <a:r>
              <a:rPr lang="en-US" sz="1400" dirty="0" smtClean="0">
                <a:latin typeface="+mn-lt"/>
              </a:rPr>
              <a:t> da </a:t>
            </a:r>
            <a:r>
              <a:rPr lang="en-US" sz="1400" dirty="0" err="1" smtClean="0">
                <a:latin typeface="+mn-lt"/>
              </a:rPr>
              <a:t>experiência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adquirida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pela</a:t>
            </a:r>
            <a:r>
              <a:rPr lang="en-US" sz="1400" dirty="0" smtClean="0">
                <a:latin typeface="+mn-lt"/>
              </a:rPr>
              <a:t> CCDR no </a:t>
            </a:r>
            <a:r>
              <a:rPr lang="en-US" sz="1400" dirty="0" err="1" smtClean="0">
                <a:latin typeface="+mn-lt"/>
              </a:rPr>
              <a:t>acompanhamento</a:t>
            </a:r>
            <a:r>
              <a:rPr lang="en-US" sz="1400" dirty="0" smtClean="0">
                <a:latin typeface="+mn-lt"/>
              </a:rPr>
              <a:t> das </a:t>
            </a:r>
            <a:r>
              <a:rPr lang="en-US" sz="1400" dirty="0" err="1" smtClean="0">
                <a:latin typeface="+mn-lt"/>
              </a:rPr>
              <a:t>delimitaçõ</a:t>
            </a:r>
            <a:r>
              <a:rPr lang="en-US" sz="1400" dirty="0" smtClean="0">
                <a:latin typeface="+mn-lt"/>
              </a:rPr>
              <a:t> de REN </a:t>
            </a:r>
            <a:r>
              <a:rPr lang="en-US" sz="1400" dirty="0" err="1" smtClean="0">
                <a:latin typeface="+mn-lt"/>
              </a:rPr>
              <a:t>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área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geográfica</a:t>
            </a:r>
            <a:r>
              <a:rPr lang="en-US" sz="1400" dirty="0" smtClean="0">
                <a:latin typeface="+mn-lt"/>
              </a:rPr>
              <a:t> de </a:t>
            </a:r>
            <a:r>
              <a:rPr lang="en-US" sz="1400" dirty="0" err="1" smtClean="0">
                <a:latin typeface="+mn-lt"/>
              </a:rPr>
              <a:t>atuação</a:t>
            </a:r>
            <a:r>
              <a:rPr lang="en-US" sz="1400" dirty="0" smtClean="0">
                <a:latin typeface="+mn-lt"/>
              </a:rPr>
              <a:t> “</a:t>
            </a:r>
            <a:endParaRPr lang="pt-PT" sz="1400" dirty="0">
              <a:latin typeface="+mn-lt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868144" y="4129335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OVT (1:250 000)</a:t>
            </a:r>
            <a:endParaRPr lang="pt-PT" sz="1400" dirty="0">
              <a:latin typeface="+mn-lt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7632848" y="4129335"/>
            <a:ext cx="1547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+mn-lt"/>
              </a:rPr>
              <a:t>AML (1:200 000)</a:t>
            </a:r>
            <a:endParaRPr lang="pt-PT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413346"/>
            <a:ext cx="4824536" cy="4679950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</a:pPr>
            <a:r>
              <a:rPr lang="en-US" sz="1800" b="1" dirty="0" smtClean="0"/>
              <a:t>4. </a:t>
            </a:r>
            <a:r>
              <a:rPr lang="en-US" sz="1800" b="1" dirty="0" err="1" smtClean="0"/>
              <a:t>Delimitação</a:t>
            </a:r>
            <a:r>
              <a:rPr lang="en-US" sz="1800" b="1" dirty="0" smtClean="0"/>
              <a:t> da REN</a:t>
            </a:r>
          </a:p>
          <a:p>
            <a:pPr marL="400050" lvl="1" indent="0" eaLnBrk="1" hangingPunct="1">
              <a:buClr>
                <a:schemeClr val="accent1"/>
              </a:buClr>
              <a:buNone/>
            </a:pPr>
            <a:endParaRPr lang="en-US" sz="7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600" b="1" dirty="0" smtClean="0"/>
              <a:t>4.1 </a:t>
            </a:r>
            <a:r>
              <a:rPr lang="en-US" sz="1600" b="1" dirty="0" err="1" smtClean="0"/>
              <a:t>Procedimentos</a:t>
            </a:r>
            <a:endParaRPr lang="en-US" sz="1600" b="1" dirty="0" smtClean="0"/>
          </a:p>
          <a:p>
            <a:pPr marL="800100" lvl="2" indent="0" eaLnBrk="1" hangingPunct="1">
              <a:buClr>
                <a:schemeClr val="accent1"/>
              </a:buClr>
              <a:buNone/>
            </a:pPr>
            <a:r>
              <a:rPr lang="en-US" sz="1400" dirty="0" smtClean="0"/>
              <a:t>A CCDR LVT </a:t>
            </a:r>
            <a:r>
              <a:rPr lang="en-US" sz="1400" dirty="0" err="1" smtClean="0"/>
              <a:t>definiu</a:t>
            </a:r>
            <a:r>
              <a:rPr lang="en-US" sz="1400" dirty="0" smtClean="0"/>
              <a:t> a </a:t>
            </a:r>
            <a:r>
              <a:rPr lang="en-US" sz="1400" b="1" dirty="0" smtClean="0"/>
              <a:t>Norma de </a:t>
            </a:r>
            <a:r>
              <a:rPr lang="en-US" sz="1400" b="1" dirty="0" err="1" smtClean="0"/>
              <a:t>Procedimentos</a:t>
            </a:r>
            <a:r>
              <a:rPr lang="en-US" sz="1400" b="1" dirty="0" smtClean="0"/>
              <a:t> 14/OT</a:t>
            </a:r>
            <a:r>
              <a:rPr lang="en-US" sz="1400" dirty="0" smtClean="0"/>
              <a:t> </a:t>
            </a:r>
            <a:endParaRPr lang="en-US" sz="1400" dirty="0" smtClean="0">
              <a:sym typeface="Wingdings" pitchFamily="2" charset="2"/>
            </a:endParaRPr>
          </a:p>
          <a:p>
            <a:pPr marL="800100" lvl="2" indent="0" eaLnBrk="1" hangingPunct="1">
              <a:buClr>
                <a:schemeClr val="accent1"/>
              </a:buClr>
              <a:buNone/>
            </a:pPr>
            <a:endParaRPr lang="en-US" sz="300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endParaRPr lang="en-US" sz="16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600" b="1" dirty="0" smtClean="0"/>
              <a:t>4.2 </a:t>
            </a:r>
            <a:r>
              <a:rPr lang="en-US" sz="1600" b="1" dirty="0" err="1" smtClean="0"/>
              <a:t>Aplicação</a:t>
            </a:r>
            <a:r>
              <a:rPr lang="en-US" sz="1600" b="1" dirty="0" smtClean="0"/>
              <a:t> das </a:t>
            </a:r>
            <a:r>
              <a:rPr lang="en-US" sz="1600" b="1" dirty="0" err="1" smtClean="0"/>
              <a:t>metodologias</a:t>
            </a:r>
            <a:endParaRPr lang="en-US" sz="1600" b="1" dirty="0" smtClean="0"/>
          </a:p>
          <a:p>
            <a:pPr marL="800100" lvl="2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Apresenta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ficha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tipologia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área</a:t>
            </a:r>
            <a:endParaRPr lang="en-US" sz="300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endParaRPr lang="en-US" sz="1600" b="1" dirty="0" smtClean="0"/>
          </a:p>
          <a:p>
            <a:pPr marL="400050" lvl="1" indent="0" eaLnBrk="1" hangingPunct="1">
              <a:buClr>
                <a:schemeClr val="accent1"/>
              </a:buClr>
              <a:buNone/>
            </a:pPr>
            <a:r>
              <a:rPr lang="en-US" sz="1600" b="1" dirty="0" smtClean="0"/>
              <a:t>4.3 </a:t>
            </a:r>
            <a:r>
              <a:rPr lang="en-US" sz="1600" b="1" dirty="0" err="1" smtClean="0"/>
              <a:t>Exemplos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aplicação</a:t>
            </a:r>
            <a:endParaRPr lang="en-US" sz="1600" b="1" dirty="0" smtClean="0"/>
          </a:p>
          <a:p>
            <a:pPr marL="800100" lvl="2" indent="0" eaLnBrk="1" hangingPunct="1">
              <a:buClr>
                <a:schemeClr val="accent1"/>
              </a:buClr>
              <a:buNone/>
            </a:pPr>
            <a:r>
              <a:rPr lang="en-US" sz="1400" dirty="0" err="1" smtClean="0"/>
              <a:t>Descrição</a:t>
            </a:r>
            <a:r>
              <a:rPr lang="en-US" sz="1400" dirty="0" smtClean="0"/>
              <a:t> dos </a:t>
            </a:r>
            <a:r>
              <a:rPr lang="en-US" sz="1400" dirty="0" err="1" smtClean="0"/>
              <a:t>procedimentos</a:t>
            </a:r>
            <a:r>
              <a:rPr lang="en-US" sz="1400" dirty="0" smtClean="0"/>
              <a:t> </a:t>
            </a:r>
            <a:r>
              <a:rPr lang="en-US" sz="1400" dirty="0" err="1" smtClean="0"/>
              <a:t>metodológicos</a:t>
            </a:r>
            <a:r>
              <a:rPr lang="en-US" sz="1400" dirty="0" smtClean="0"/>
              <a:t>, </a:t>
            </a:r>
            <a:r>
              <a:rPr lang="en-US" sz="1400" dirty="0" err="1" smtClean="0"/>
              <a:t>critérios</a:t>
            </a:r>
            <a:r>
              <a:rPr lang="en-US" sz="1400" dirty="0" smtClean="0"/>
              <a:t> e </a:t>
            </a:r>
            <a:r>
              <a:rPr lang="en-US" sz="1400" dirty="0" err="1" smtClean="0"/>
              <a:t>fontes</a:t>
            </a:r>
            <a:r>
              <a:rPr lang="en-US" sz="1400" dirty="0" smtClean="0"/>
              <a:t> de </a:t>
            </a:r>
            <a:r>
              <a:rPr lang="en-US" sz="1400" dirty="0" err="1" smtClean="0"/>
              <a:t>informação</a:t>
            </a:r>
            <a:r>
              <a:rPr lang="en-US" sz="1400" dirty="0" smtClean="0"/>
              <a:t> </a:t>
            </a:r>
            <a:r>
              <a:rPr lang="en-US" sz="1400" dirty="0" err="1" smtClean="0"/>
              <a:t>usados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delimitação</a:t>
            </a:r>
            <a:r>
              <a:rPr lang="en-US" sz="1400" dirty="0" smtClean="0"/>
              <a:t> das </a:t>
            </a:r>
            <a:r>
              <a:rPr lang="en-US" sz="1400" dirty="0" err="1" smtClean="0"/>
              <a:t>tipologias</a:t>
            </a:r>
            <a:r>
              <a:rPr lang="en-US" sz="1400" dirty="0" smtClean="0"/>
              <a:t> e </a:t>
            </a:r>
            <a:r>
              <a:rPr lang="en-US" sz="1400" dirty="0" err="1" smtClean="0"/>
              <a:t>municípios</a:t>
            </a:r>
            <a:r>
              <a:rPr lang="en-US" sz="1400" dirty="0" smtClean="0"/>
              <a:t> </a:t>
            </a:r>
            <a:r>
              <a:rPr lang="en-US" sz="1400" dirty="0" err="1" smtClean="0"/>
              <a:t>seguintes</a:t>
            </a:r>
            <a:endParaRPr lang="en-US" sz="1400" dirty="0" smtClean="0"/>
          </a:p>
          <a:p>
            <a:pPr marL="800100" lvl="2" indent="0" eaLnBrk="1" hangingPunct="1">
              <a:buClr>
                <a:schemeClr val="accent1"/>
              </a:buClr>
              <a:buNone/>
            </a:pPr>
            <a:endParaRPr lang="en-US" sz="1400" dirty="0" smtClean="0">
              <a:solidFill>
                <a:srgbClr val="262626"/>
              </a:solidFill>
            </a:endParaRPr>
          </a:p>
          <a:p>
            <a:pPr marL="0" indent="0" eaLnBrk="1" hangingPunct="1">
              <a:buClr>
                <a:schemeClr val="accent1"/>
              </a:buClr>
            </a:pPr>
            <a:endParaRPr lang="en-US" sz="1600" dirty="0" smtClean="0">
              <a:solidFill>
                <a:srgbClr val="262626"/>
              </a:solidFill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47650" y="476672"/>
            <a:ext cx="7427913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>
                <a:solidFill>
                  <a:srgbClr val="008500"/>
                </a:solidFill>
                <a:latin typeface="+mn-lt"/>
              </a:rPr>
              <a:t>Guia</a:t>
            </a:r>
            <a:r>
              <a:rPr lang="en-US" sz="2400" b="1" spc="-15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en-US" sz="2400" b="1" spc="-150" dirty="0" err="1" smtClean="0">
                <a:solidFill>
                  <a:srgbClr val="008500"/>
                </a:solidFill>
                <a:latin typeface="+mn-lt"/>
              </a:rPr>
              <a:t>Metodológico</a:t>
            </a:r>
            <a:r>
              <a:rPr lang="en-US" sz="2400" b="1" spc="-150" dirty="0" smtClean="0">
                <a:solidFill>
                  <a:srgbClr val="008500"/>
                </a:solidFill>
                <a:latin typeface="+mn-lt"/>
              </a:rPr>
              <a:t> da CCDR LVT</a:t>
            </a:r>
            <a:endParaRPr lang="pt-PT" sz="2400" b="1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8" name="Seta entalhada para a direita 7"/>
          <p:cNvSpPr/>
          <p:nvPr/>
        </p:nvSpPr>
        <p:spPr>
          <a:xfrm rot="2221343">
            <a:off x="4495565" y="3456164"/>
            <a:ext cx="904200" cy="28803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6104"/>
            <a:ext cx="4619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15345"/>
            <a:ext cx="3130258" cy="37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379" y="476672"/>
            <a:ext cx="15848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entalhada para a direita 13"/>
          <p:cNvSpPr/>
          <p:nvPr/>
        </p:nvSpPr>
        <p:spPr>
          <a:xfrm rot="20381478">
            <a:off x="4022124" y="1536688"/>
            <a:ext cx="765616" cy="28803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6660232" y="980728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Sistematiza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as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etapas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,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passos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,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conteúdos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e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responsáveis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pela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tramitação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da </a:t>
            </a:r>
            <a:r>
              <a:rPr lang="en-US" sz="1400" dirty="0" err="1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delimitação</a:t>
            </a:r>
            <a:r>
              <a:rPr lang="en-US" sz="1400" dirty="0" smtClean="0">
                <a:solidFill>
                  <a:srgbClr val="262626"/>
                </a:solidFill>
                <a:latin typeface="+mn-lt"/>
                <a:sym typeface="Wingdings" pitchFamily="2" charset="2"/>
              </a:rPr>
              <a:t> da REN</a:t>
            </a:r>
            <a:endParaRPr lang="pt-PT" sz="1400" dirty="0">
              <a:latin typeface="+mn-lt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6228184" y="2852936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ct val="20000"/>
              </a:spcBef>
              <a:buClr>
                <a:srgbClr val="00CC99"/>
              </a:buClr>
            </a:pPr>
            <a:r>
              <a:rPr lang="en-US" sz="1400" kern="0" dirty="0" err="1" smtClean="0">
                <a:solidFill>
                  <a:srgbClr val="262626"/>
                </a:solidFill>
                <a:latin typeface="Calibri"/>
              </a:rPr>
              <a:t>Exemplo</a:t>
            </a:r>
            <a:r>
              <a:rPr lang="en-US" sz="1400" kern="0" dirty="0" smtClean="0">
                <a:solidFill>
                  <a:srgbClr val="262626"/>
                </a:solidFill>
                <a:latin typeface="Calibri"/>
              </a:rPr>
              <a:t> de </a:t>
            </a:r>
            <a:r>
              <a:rPr lang="en-US" sz="1400" kern="0" dirty="0" err="1" smtClean="0">
                <a:solidFill>
                  <a:srgbClr val="262626"/>
                </a:solidFill>
                <a:latin typeface="Calibri"/>
              </a:rPr>
              <a:t>ficha</a:t>
            </a:r>
            <a:endParaRPr lang="en-US" sz="1050" kern="0" dirty="0" smtClean="0">
              <a:solidFill>
                <a:srgbClr val="262626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179512" y="5949280"/>
            <a:ext cx="3816424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352928" cy="20882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10-08-2015 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400" dirty="0" smtClean="0">
                <a:solidFill>
                  <a:srgbClr val="000000"/>
                </a:solidFill>
              </a:rPr>
              <a:t>a CCDR LVT </a:t>
            </a:r>
            <a:r>
              <a:rPr lang="en-US" sz="1400" dirty="0" err="1" smtClean="0">
                <a:solidFill>
                  <a:srgbClr val="000000"/>
                </a:solidFill>
              </a:rPr>
              <a:t>envia</a:t>
            </a:r>
            <a:r>
              <a:rPr lang="en-US" sz="1400" dirty="0" smtClean="0">
                <a:solidFill>
                  <a:srgbClr val="000000"/>
                </a:solidFill>
              </a:rPr>
              <a:t> um exemplar do </a:t>
            </a:r>
            <a:r>
              <a:rPr lang="en-US" sz="1400" dirty="0" err="1" smtClean="0">
                <a:solidFill>
                  <a:srgbClr val="000000"/>
                </a:solidFill>
              </a:rPr>
              <a:t>Guia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ao</a:t>
            </a:r>
            <a:r>
              <a:rPr lang="en-US" sz="1400" dirty="0" smtClean="0">
                <a:solidFill>
                  <a:srgbClr val="000000"/>
                </a:solidFill>
              </a:rPr>
              <a:t> MAOTE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28-08-2015 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 O MAOTE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envia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o email da CCDR à SEOTCN no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sentido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do “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guia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Metodológico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ser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enviado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à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Comissão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Nacional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do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Território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,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quem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cumprirá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definir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metodologia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utilizar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, para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delimitação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da REN,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nivel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nacional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10-09-2015 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 A SEOTCN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envia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à CNT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cópia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de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ofício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remetido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pelo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sym typeface="Wingdings" pitchFamily="2" charset="2"/>
              </a:rPr>
              <a:t>Gabinete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 do MAOTE “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para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definir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metodologia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utilizar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, para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delimitação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da REN, a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nível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sym typeface="Wingdings" pitchFamily="2" charset="2"/>
              </a:rPr>
              <a:t>nacional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.”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en-US" sz="1400" b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528392" cy="50482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>
                <a:solidFill>
                  <a:srgbClr val="008500"/>
                </a:solidFill>
                <a:latin typeface="+mn-lt"/>
              </a:rPr>
              <a:t>Solicitação</a:t>
            </a:r>
            <a:r>
              <a:rPr lang="en-US" sz="2400" b="1" spc="-150" dirty="0" smtClean="0">
                <a:solidFill>
                  <a:srgbClr val="008500"/>
                </a:solidFill>
                <a:latin typeface="+mn-lt"/>
              </a:rPr>
              <a:t> do MAOTE à CNT</a:t>
            </a:r>
            <a:endParaRPr lang="pt-PT" sz="2400" b="1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5" name="Marcador de Posição de Conteúdo 4"/>
          <p:cNvSpPr txBox="1">
            <a:spLocks/>
          </p:cNvSpPr>
          <p:nvPr/>
        </p:nvSpPr>
        <p:spPr bwMode="auto">
          <a:xfrm>
            <a:off x="323528" y="2852936"/>
            <a:ext cx="8352928" cy="2592288"/>
          </a:xfrm>
          <a:prstGeom prst="rect">
            <a:avLst/>
          </a:prstGeom>
          <a:solidFill>
            <a:schemeClr val="bg1"/>
          </a:solidFill>
          <a:ln w="952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RCM n.º 81/2012, 03-10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retificado pela Declaração de Retificação n.º 71/2012, 30-11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prova as </a:t>
            </a: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Orientações Estratégicas de Âmbito Nacional e Regional (OENR)</a:t>
            </a: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Diretrizes e critérios para a delimitação de áreas REN a nível municipal. Nível estratégico da delimitação da REN.</a:t>
            </a:r>
          </a:p>
          <a:p>
            <a:pPr marL="180975" marR="0" lvl="0" indent="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Preâmbulo</a:t>
            </a:r>
          </a:p>
          <a:p>
            <a:pPr marL="180975" marR="0" lvl="0" indent="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“(…) </a:t>
            </a:r>
            <a:r>
              <a:rPr kumimoji="0" lang="pt-PT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presentes OENR resultam de um processo técnico amplo e partilhado entre a CNREN, a Autoridade Nacional da Água, as CCDR e as extintas administrações das regiões hidrográficas, em articulação com os municípios, contando ainda com a participação de especialistas com experiência científica relevante nestes domínios.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00050" marR="0" lvl="1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Marcador de Posição de Conteúdo 4"/>
          <p:cNvSpPr txBox="1">
            <a:spLocks/>
          </p:cNvSpPr>
          <p:nvPr/>
        </p:nvSpPr>
        <p:spPr bwMode="auto">
          <a:xfrm>
            <a:off x="2555776" y="5949280"/>
            <a:ext cx="4968552" cy="432048"/>
          </a:xfrm>
          <a:prstGeom prst="rect">
            <a:avLst/>
          </a:prstGeom>
          <a:noFill/>
          <a:ln w="2857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algn="ctr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Remetido para o primeiro ponto da agenda</a:t>
            </a: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115616" y="5949280"/>
            <a:ext cx="936104" cy="504056"/>
          </a:xfrm>
          <a:prstGeom prst="rightArrow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650" y="2348880"/>
            <a:ext cx="7699375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3. </a:t>
            </a:r>
            <a:r>
              <a:rPr lang="en-US" b="1" dirty="0" err="1" smtClean="0">
                <a:latin typeface="+mn-lt"/>
              </a:rPr>
              <a:t>Harmonização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procedimentos</a:t>
            </a:r>
            <a:endParaRPr lang="pt-PT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344816" cy="4752528"/>
          </a:xfrm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delimitação</a:t>
            </a:r>
            <a:r>
              <a:rPr lang="en-US" sz="1600" dirty="0" smtClean="0"/>
              <a:t> da REN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alteração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delimitação</a:t>
            </a:r>
            <a:r>
              <a:rPr lang="en-US" sz="1600" dirty="0" smtClean="0"/>
              <a:t> da REN</a:t>
            </a:r>
            <a:endParaRPr lang="en-US" sz="1400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Correções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materiais</a:t>
            </a:r>
            <a:r>
              <a:rPr lang="en-US" sz="1600" dirty="0" smtClean="0"/>
              <a:t> e </a:t>
            </a:r>
            <a:r>
              <a:rPr lang="en-US" sz="1600" dirty="0" err="1" smtClean="0"/>
              <a:t>retificações</a:t>
            </a:r>
            <a:endParaRPr lang="en-US" sz="1600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Aprovação</a:t>
            </a:r>
            <a:r>
              <a:rPr lang="en-US" sz="1600" dirty="0" smtClean="0"/>
              <a:t> de REN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Publicação</a:t>
            </a:r>
            <a:endParaRPr lang="en-US" sz="1600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dirty="0" err="1" smtClean="0"/>
              <a:t>Outros</a:t>
            </a:r>
            <a:r>
              <a:rPr lang="en-US" sz="1600" dirty="0" smtClean="0"/>
              <a:t>….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95536" y="360040"/>
            <a:ext cx="8388424" cy="908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PT" sz="2000" b="1" dirty="0" smtClean="0">
                <a:solidFill>
                  <a:srgbClr val="008500"/>
                </a:solidFill>
              </a:rPr>
              <a:t>Harmonização de procedimentos</a:t>
            </a:r>
            <a:endParaRPr lang="pt-PT" sz="2000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6" name="Marcador de Posição de Conteúdo 4"/>
          <p:cNvSpPr txBox="1">
            <a:spLocks/>
          </p:cNvSpPr>
          <p:nvPr/>
        </p:nvSpPr>
        <p:spPr bwMode="auto">
          <a:xfrm>
            <a:off x="2555776" y="3861048"/>
            <a:ext cx="5112568" cy="1944216"/>
          </a:xfrm>
          <a:prstGeom prst="rect">
            <a:avLst/>
          </a:prstGeom>
          <a:noFill/>
          <a:ln w="2857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Font typeface="+mj-lt"/>
              <a:buAutoNum type="arabicPeriod"/>
              <a:defRPr/>
            </a:pPr>
            <a:r>
              <a:rPr lang="pt-PT" sz="1600" b="1" kern="0" dirty="0" smtClean="0">
                <a:latin typeface="+mn-lt"/>
                <a:sym typeface="Wingdings" pitchFamily="2" charset="2"/>
              </a:rPr>
              <a:t>Identificação </a:t>
            </a:r>
            <a:r>
              <a:rPr lang="pt-PT" sz="1600" b="1" kern="0" dirty="0" smtClean="0">
                <a:latin typeface="+mn-lt"/>
                <a:sym typeface="Wingdings" pitchFamily="2" charset="2"/>
              </a:rPr>
              <a:t>de procedimentos de delimitação, alteração e correção material  de REN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Font typeface="+mj-lt"/>
              <a:buAutoNum type="arabicPeriod"/>
              <a:defRPr/>
            </a:pPr>
            <a:r>
              <a:rPr lang="pt-PT" sz="1600" b="1" kern="0" dirty="0" smtClean="0">
                <a:latin typeface="+mn-lt"/>
                <a:sym typeface="Wingdings" pitchFamily="2" charset="2"/>
              </a:rPr>
              <a:t>Apresentar </a:t>
            </a:r>
            <a:r>
              <a:rPr lang="pt-PT" sz="1600" b="1" kern="0" dirty="0" smtClean="0">
                <a:latin typeface="+mn-lt"/>
                <a:sym typeface="Wingdings" pitchFamily="2" charset="2"/>
              </a:rPr>
              <a:t>soluções de harmonização de </a:t>
            </a:r>
            <a:r>
              <a:rPr lang="pt-PT" sz="1600" b="1" kern="0" dirty="0" smtClean="0">
                <a:latin typeface="+mn-lt"/>
                <a:sym typeface="Wingdings" pitchFamily="2" charset="2"/>
              </a:rPr>
              <a:t>procedimentos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endParaRPr lang="pt-PT" sz="1600" b="1" kern="0" dirty="0" smtClean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pt-PT" sz="1600" b="1" kern="0" dirty="0" smtClean="0">
                <a:latin typeface="+mn-lt"/>
                <a:sym typeface="Wingdings" pitchFamily="2" charset="2"/>
              </a:rPr>
              <a:t>Coordenação: DGT</a:t>
            </a:r>
            <a:endParaRPr lang="pt-PT" sz="1600" b="1" kern="0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1115616" y="4437112"/>
            <a:ext cx="936104" cy="504056"/>
          </a:xfrm>
          <a:prstGeom prst="rightArrow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7560840" cy="3384376"/>
          </a:xfrm>
          <a:solidFill>
            <a:schemeClr val="bg1"/>
          </a:solidFill>
        </p:spPr>
        <p:txBody>
          <a:bodyPr/>
          <a:lstStyle/>
          <a:p>
            <a:pPr marL="457200" indent="-457200" eaLnBrk="1" hangingPunct="1"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 smtClean="0"/>
              <a:t>Avaliação</a:t>
            </a:r>
            <a:r>
              <a:rPr lang="en-US" sz="2400" b="1" dirty="0" smtClean="0"/>
              <a:t> do RJREN – </a:t>
            </a:r>
            <a:r>
              <a:rPr lang="en-US" sz="2400" b="1" dirty="0" err="1" smtClean="0"/>
              <a:t>Despacho</a:t>
            </a:r>
            <a:r>
              <a:rPr lang="en-US" sz="2400" b="1" dirty="0" smtClean="0"/>
              <a:t> 18/MAOTE/2015</a:t>
            </a:r>
          </a:p>
          <a:p>
            <a:pPr marL="819150" lvl="1" indent="-457200" eaLnBrk="1" hangingPunct="1">
              <a:buClr>
                <a:schemeClr val="accent1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 smtClean="0"/>
              <a:t>Elaboração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guia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metodológico</a:t>
            </a:r>
            <a:endParaRPr lang="en-US" sz="2400" b="1" dirty="0" smtClean="0"/>
          </a:p>
          <a:p>
            <a:pPr marL="819150" lvl="1" indent="-457200" eaLnBrk="1" hangingPunct="1">
              <a:buClr>
                <a:schemeClr val="accent1"/>
              </a:buClr>
              <a:buFont typeface="+mj-lt"/>
              <a:buAutoNum type="arabicPeriod"/>
            </a:pPr>
            <a:endParaRPr lang="pt-PT" sz="2400" dirty="0" smtClean="0"/>
          </a:p>
          <a:p>
            <a:pPr marL="457200" indent="-457200" eaLnBrk="1" hangingPunct="1"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 smtClean="0"/>
              <a:t>Harmonização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procedimentos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relativos</a:t>
            </a:r>
            <a:r>
              <a:rPr lang="en-US" sz="2400" b="1" dirty="0" smtClean="0"/>
              <a:t> à REN</a:t>
            </a:r>
          </a:p>
          <a:p>
            <a:pPr marL="819150" indent="-457200" eaLnBrk="1" hangingPunct="1">
              <a:buClr>
                <a:schemeClr val="accent1"/>
              </a:buClr>
              <a:buFont typeface="+mj-lt"/>
              <a:buAutoNum type="arabicPeriod"/>
            </a:pPr>
            <a:endParaRPr lang="pt-PT" sz="2400" dirty="0" smtClean="0"/>
          </a:p>
          <a:p>
            <a:pPr marL="457200" indent="-457200" eaLnBrk="1" hangingPunct="1"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 smtClean="0"/>
              <a:t>Modelos</a:t>
            </a:r>
            <a:r>
              <a:rPr lang="en-US" sz="2400" b="1" dirty="0" smtClean="0"/>
              <a:t> de dados da REN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536504" cy="50482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b="1" spc="-150" dirty="0" smtClean="0">
                <a:latin typeface="+mn-lt"/>
              </a:rPr>
              <a:t>1ª </a:t>
            </a:r>
            <a:r>
              <a:rPr lang="en-US" sz="3200" b="1" spc="-150" dirty="0" err="1" smtClean="0">
                <a:latin typeface="+mn-lt"/>
              </a:rPr>
              <a:t>reunião</a:t>
            </a:r>
            <a:r>
              <a:rPr lang="en-US" sz="3200" b="1" spc="-150" dirty="0" smtClean="0">
                <a:latin typeface="+mn-lt"/>
              </a:rPr>
              <a:t> GT REN - Agenda</a:t>
            </a:r>
            <a:endParaRPr lang="pt-PT" sz="3200" b="1" spc="-1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650" y="2348880"/>
            <a:ext cx="7699375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4. </a:t>
            </a:r>
            <a:r>
              <a:rPr lang="en-US" b="1" dirty="0" err="1" smtClean="0">
                <a:latin typeface="+mn-lt"/>
              </a:rPr>
              <a:t>Modelo</a:t>
            </a:r>
            <a:r>
              <a:rPr lang="en-US" b="1" dirty="0" smtClean="0">
                <a:latin typeface="+mn-lt"/>
              </a:rPr>
              <a:t> de dados</a:t>
            </a:r>
            <a:endParaRPr lang="pt-PT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7992888" cy="2952328"/>
          </a:xfrm>
          <a:ln>
            <a:solidFill>
              <a:srgbClr val="008500"/>
            </a:solidFill>
          </a:ln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smtClean="0"/>
              <a:t>DL 193/95, 28-07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estabelece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princípios</a:t>
            </a:r>
            <a:r>
              <a:rPr lang="en-US" sz="1600" dirty="0" smtClean="0">
                <a:sym typeface="Wingdings" pitchFamily="2" charset="2"/>
              </a:rPr>
              <a:t> e as </a:t>
            </a:r>
            <a:r>
              <a:rPr lang="en-US" sz="1600" dirty="0" err="1" smtClean="0">
                <a:sym typeface="Wingdings" pitchFamily="2" charset="2"/>
              </a:rPr>
              <a:t>normas</a:t>
            </a:r>
            <a:r>
              <a:rPr lang="en-US" sz="1600" dirty="0" smtClean="0">
                <a:sym typeface="Wingdings" pitchFamily="2" charset="2"/>
              </a:rPr>
              <a:t> a </a:t>
            </a:r>
            <a:r>
              <a:rPr lang="en-US" sz="1600" dirty="0" err="1" smtClean="0">
                <a:sym typeface="Wingdings" pitchFamily="2" charset="2"/>
              </a:rPr>
              <a:t>que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deve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obedecer</a:t>
            </a:r>
            <a:r>
              <a:rPr lang="en-US" sz="1600" dirty="0" smtClean="0">
                <a:sym typeface="Wingdings" pitchFamily="2" charset="2"/>
              </a:rPr>
              <a:t> a </a:t>
            </a:r>
            <a:r>
              <a:rPr lang="en-US" sz="1600" dirty="0" err="1" smtClean="0">
                <a:sym typeface="Wingdings" pitchFamily="2" charset="2"/>
              </a:rPr>
              <a:t>produção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cartográfica</a:t>
            </a:r>
            <a:r>
              <a:rPr lang="en-US" sz="1600" dirty="0" smtClean="0">
                <a:sym typeface="Wingdings" pitchFamily="2" charset="2"/>
              </a:rPr>
              <a:t> no </a:t>
            </a:r>
            <a:r>
              <a:rPr lang="en-US" sz="1600" dirty="0" err="1" smtClean="0">
                <a:sym typeface="Wingdings" pitchFamily="2" charset="2"/>
              </a:rPr>
              <a:t>território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nacional</a:t>
            </a:r>
            <a:endParaRPr lang="en-US" sz="1600" dirty="0" smtClean="0">
              <a:sym typeface="Wingdings" pitchFamily="2" charset="2"/>
            </a:endParaRP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None/>
              <a:defRPr/>
            </a:pPr>
            <a:r>
              <a:rPr lang="en-US" sz="1600" b="1" dirty="0" err="1" smtClean="0">
                <a:sym typeface="Wingdings" pitchFamily="2" charset="2"/>
              </a:rPr>
              <a:t>Alterado</a:t>
            </a:r>
            <a:r>
              <a:rPr lang="en-US" sz="1600" b="1" dirty="0" smtClean="0">
                <a:sym typeface="Wingdings" pitchFamily="2" charset="2"/>
              </a:rPr>
              <a:t> e </a:t>
            </a:r>
            <a:r>
              <a:rPr lang="en-US" sz="1600" b="1" dirty="0" err="1" smtClean="0">
                <a:sym typeface="Wingdings" pitchFamily="2" charset="2"/>
              </a:rPr>
              <a:t>republicado</a:t>
            </a: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err="1" smtClean="0">
                <a:sym typeface="Wingdings" pitchFamily="2" charset="2"/>
              </a:rPr>
              <a:t>pelo</a:t>
            </a:r>
            <a:r>
              <a:rPr lang="en-US" sz="1600" b="1" dirty="0" smtClean="0">
                <a:sym typeface="Wingdings" pitchFamily="2" charset="2"/>
              </a:rPr>
              <a:t> DL n.º 141/2014, de 19-09</a:t>
            </a:r>
            <a:endParaRPr lang="en-US" sz="1600" b="1" dirty="0" smtClean="0"/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FF0000"/>
                </a:solidFill>
              </a:rPr>
              <a:t>Decreto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Regulamentar</a:t>
            </a:r>
            <a:r>
              <a:rPr lang="en-US" sz="1600" b="1" dirty="0" smtClean="0">
                <a:solidFill>
                  <a:srgbClr val="FF0000"/>
                </a:solidFill>
              </a:rPr>
              <a:t> n.º 10/2009, de 29-05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fixa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cartografia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utilizar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nos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IGT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bem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como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representação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de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quaisquer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condicionantes</a:t>
            </a:r>
            <a:endParaRPr lang="en-US" sz="1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Circular de </a:t>
            </a:r>
            <a:r>
              <a:rPr lang="en-US" sz="1600" b="1" dirty="0" err="1" smtClean="0">
                <a:solidFill>
                  <a:srgbClr val="FF0000"/>
                </a:solidFill>
              </a:rPr>
              <a:t>orientação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sobre</a:t>
            </a:r>
            <a:r>
              <a:rPr lang="en-US" sz="1600" b="1" dirty="0" smtClean="0">
                <a:solidFill>
                  <a:srgbClr val="FF0000"/>
                </a:solidFill>
              </a:rPr>
              <a:t> a </a:t>
            </a:r>
            <a:r>
              <a:rPr lang="en-US" sz="1600" b="1" dirty="0" err="1" smtClean="0">
                <a:solidFill>
                  <a:srgbClr val="FF0000"/>
                </a:solidFill>
              </a:rPr>
              <a:t>cartografia</a:t>
            </a:r>
            <a:r>
              <a:rPr lang="en-US" sz="1600" b="1" dirty="0" smtClean="0">
                <a:solidFill>
                  <a:srgbClr val="FF0000"/>
                </a:solidFill>
              </a:rPr>
              <a:t> a </a:t>
            </a:r>
            <a:r>
              <a:rPr lang="en-US" sz="1600" b="1" dirty="0" err="1" smtClean="0">
                <a:solidFill>
                  <a:srgbClr val="FF0000"/>
                </a:solidFill>
              </a:rPr>
              <a:t>utilizar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na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elaboração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revisão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ou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alteração</a:t>
            </a:r>
            <a:r>
              <a:rPr lang="en-US" sz="1600" dirty="0" smtClean="0">
                <a:solidFill>
                  <a:srgbClr val="FF0000"/>
                </a:solidFill>
              </a:rPr>
              <a:t> de PDM e PP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err="1" smtClean="0"/>
              <a:t>Condições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verificar</a:t>
            </a:r>
            <a:r>
              <a:rPr lang="en-US" sz="1600" b="1" dirty="0" smtClean="0"/>
              <a:t> para o </a:t>
            </a:r>
            <a:r>
              <a:rPr lang="en-US" sz="1600" b="1" dirty="0" err="1" smtClean="0"/>
              <a:t>cumprimento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legislação</a:t>
            </a:r>
            <a:r>
              <a:rPr lang="en-US" sz="1600" b="1" dirty="0" smtClean="0"/>
              <a:t> </a:t>
            </a:r>
            <a:r>
              <a:rPr lang="en-US" sz="1600" dirty="0" err="1" smtClean="0"/>
              <a:t>inerente</a:t>
            </a:r>
            <a:r>
              <a:rPr lang="en-US" sz="1600" dirty="0" smtClean="0"/>
              <a:t> à </a:t>
            </a:r>
            <a:r>
              <a:rPr lang="en-US" sz="1600" dirty="0" err="1" smtClean="0"/>
              <a:t>atividade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produção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cartografia</a:t>
            </a:r>
            <a:r>
              <a:rPr lang="en-US" sz="1600" dirty="0" smtClean="0"/>
              <a:t> e </a:t>
            </a:r>
            <a:r>
              <a:rPr lang="en-US" sz="1600" dirty="0" err="1" smtClean="0"/>
              <a:t>sua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utilização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IGT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8424" cy="908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PT" sz="2000" b="1" dirty="0" smtClean="0">
                <a:solidFill>
                  <a:srgbClr val="008500"/>
                </a:solidFill>
              </a:rPr>
              <a:t>Especificações técnicas para cartografia</a:t>
            </a:r>
            <a:endParaRPr lang="pt-PT" sz="2000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3923928" y="4077072"/>
            <a:ext cx="4680520" cy="2708920"/>
          </a:xfrm>
          <a:prstGeom prst="rect">
            <a:avLst/>
          </a:prstGeom>
          <a:noFill/>
          <a:ln w="952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Conceitos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lang="en-US" sz="1400" kern="0" dirty="0" err="1" smtClean="0">
                <a:latin typeface="+mn-lt"/>
              </a:rPr>
              <a:t>Obrigatoriedade</a:t>
            </a:r>
            <a:r>
              <a:rPr lang="en-US" sz="1400" kern="0" dirty="0" smtClean="0">
                <a:latin typeface="+mn-lt"/>
              </a:rPr>
              <a:t> de </a:t>
            </a:r>
            <a:r>
              <a:rPr lang="en-US" sz="1400" kern="0" dirty="0" err="1" smtClean="0">
                <a:latin typeface="+mn-lt"/>
              </a:rPr>
              <a:t>utilizar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cartografia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oficial</a:t>
            </a:r>
            <a:r>
              <a:rPr lang="en-US" sz="1400" kern="0" dirty="0" smtClean="0">
                <a:latin typeface="+mn-lt"/>
              </a:rPr>
              <a:t> e </a:t>
            </a:r>
            <a:r>
              <a:rPr lang="en-US" sz="1400" kern="0" dirty="0" err="1" smtClean="0">
                <a:latin typeface="+mn-lt"/>
              </a:rPr>
              <a:t>homologada</a:t>
            </a:r>
            <a:endParaRPr lang="en-US" sz="1400" kern="0" dirty="0" smtClean="0">
              <a:latin typeface="+mn-lt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Cartografia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fins de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utilização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pública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lang="en-US" sz="1400" kern="0" dirty="0" err="1" smtClean="0">
                <a:latin typeface="+mn-lt"/>
              </a:rPr>
              <a:t>Sistema</a:t>
            </a:r>
            <a:r>
              <a:rPr lang="en-US" sz="1400" kern="0" dirty="0" smtClean="0">
                <a:latin typeface="+mn-lt"/>
              </a:rPr>
              <a:t> de </a:t>
            </a:r>
            <a:r>
              <a:rPr lang="en-US" sz="1400" kern="0" dirty="0" err="1" smtClean="0">
                <a:latin typeface="+mn-lt"/>
              </a:rPr>
              <a:t>georreferência</a:t>
            </a:r>
            <a:r>
              <a:rPr lang="en-US" sz="1400" kern="0" dirty="0" smtClean="0">
                <a:latin typeface="+mn-lt"/>
              </a:rPr>
              <a:t> (PT-TM06/ETRS89)</a:t>
            </a: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Critérios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mínimos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atualização</a:t>
            </a:r>
            <a:endParaRPr kumimoji="0" lang="en-US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lang="en-US" sz="1400" kern="0" baseline="0" dirty="0" err="1" smtClean="0">
                <a:latin typeface="+mn-lt"/>
              </a:rPr>
              <a:t>Suporte</a:t>
            </a:r>
            <a:r>
              <a:rPr lang="en-US" sz="1400" kern="0" baseline="0" dirty="0" smtClean="0">
                <a:latin typeface="+mn-lt"/>
              </a:rPr>
              <a:t> </a:t>
            </a:r>
            <a:r>
              <a:rPr lang="en-US" sz="1400" kern="0" baseline="0" dirty="0" err="1" smtClean="0">
                <a:latin typeface="+mn-lt"/>
              </a:rPr>
              <a:t>analógico</a:t>
            </a:r>
            <a:r>
              <a:rPr lang="en-US" sz="1400" kern="0" baseline="0" dirty="0" smtClean="0">
                <a:latin typeface="+mn-lt"/>
              </a:rPr>
              <a:t> e digital, </a:t>
            </a:r>
            <a:r>
              <a:rPr lang="en-US" sz="1400" kern="0" baseline="0" dirty="0" err="1" smtClean="0">
                <a:latin typeface="+mn-lt"/>
              </a:rPr>
              <a:t>formatos</a:t>
            </a:r>
            <a:r>
              <a:rPr lang="en-US" sz="1400" kern="0" baseline="0" dirty="0" smtClean="0">
                <a:latin typeface="+mn-lt"/>
              </a:rPr>
              <a:t> </a:t>
            </a:r>
            <a:r>
              <a:rPr lang="en-US" sz="1400" kern="0" baseline="0" dirty="0" err="1" smtClean="0">
                <a:latin typeface="+mn-lt"/>
              </a:rPr>
              <a:t>vetorial</a:t>
            </a:r>
            <a:r>
              <a:rPr lang="en-US" sz="1400" kern="0" baseline="0" dirty="0" smtClean="0">
                <a:latin typeface="+mn-lt"/>
              </a:rPr>
              <a:t> e raster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en-US" sz="1400" kern="0" dirty="0" err="1" smtClean="0">
                <a:latin typeface="+mn-lt"/>
              </a:rPr>
              <a:t>Requisitos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mínimos</a:t>
            </a:r>
            <a:r>
              <a:rPr lang="en-US" sz="1400" kern="0" dirty="0" smtClean="0">
                <a:latin typeface="+mn-lt"/>
              </a:rPr>
              <a:t> de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Exatidão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posicional</a:t>
            </a:r>
            <a:endParaRPr kumimoji="0" lang="en-US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Legenda</a:t>
            </a:r>
            <a:endParaRPr kumimoji="0" lang="en-US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tabLst/>
              <a:defRPr/>
            </a:pPr>
            <a:r>
              <a:rPr lang="en-US" sz="1400" kern="0" baseline="0" dirty="0" err="1" smtClean="0">
                <a:latin typeface="+mn-lt"/>
              </a:rPr>
              <a:t>Modelo</a:t>
            </a:r>
            <a:r>
              <a:rPr lang="en-US" sz="1400" kern="0" baseline="0" dirty="0" smtClean="0">
                <a:latin typeface="+mn-lt"/>
              </a:rPr>
              <a:t> de dados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992888" cy="3816424"/>
          </a:xfrm>
        </p:spPr>
        <p:txBody>
          <a:bodyPr/>
          <a:lstStyle/>
          <a:p>
            <a:pPr marL="180975" indent="-180975" algn="ctr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en-US" sz="1600" b="1" dirty="0" smtClean="0"/>
              <a:t>Norma 01/2011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resposta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previsto</a:t>
            </a:r>
            <a:r>
              <a:rPr lang="en-US" sz="1600" dirty="0" smtClean="0">
                <a:sym typeface="Wingdings" pitchFamily="2" charset="2"/>
              </a:rPr>
              <a:t> no n.º 7 do art. 6º do DR 10/2009, 29-05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endParaRPr lang="en-US" sz="3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r>
              <a:rPr lang="en-US" sz="1400" dirty="0" err="1" smtClean="0"/>
              <a:t>Objetivo</a:t>
            </a:r>
            <a:r>
              <a:rPr lang="en-US" sz="1400" dirty="0" smtClean="0"/>
              <a:t> e campo de </a:t>
            </a:r>
            <a:r>
              <a:rPr lang="en-US" sz="1400" dirty="0" err="1" smtClean="0"/>
              <a:t>aplicção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r>
              <a:rPr lang="en-US" sz="1400" dirty="0" err="1" smtClean="0"/>
              <a:t>Referência</a:t>
            </a:r>
            <a:r>
              <a:rPr lang="en-US" sz="1400" dirty="0" smtClean="0"/>
              <a:t> a </a:t>
            </a:r>
            <a:r>
              <a:rPr lang="en-US" sz="1400" dirty="0" err="1" smtClean="0"/>
              <a:t>normativas</a:t>
            </a:r>
            <a:r>
              <a:rPr lang="en-US" sz="1400" dirty="0" smtClean="0"/>
              <a:t> </a:t>
            </a:r>
            <a:r>
              <a:rPr lang="en-US" sz="1400" dirty="0" err="1" smtClean="0"/>
              <a:t>legais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r>
              <a:rPr lang="en-US" sz="1400" dirty="0" err="1" smtClean="0"/>
              <a:t>Termos</a:t>
            </a:r>
            <a:r>
              <a:rPr lang="en-US" sz="1400" dirty="0" smtClean="0"/>
              <a:t> e </a:t>
            </a:r>
            <a:r>
              <a:rPr lang="en-US" sz="1400" dirty="0" err="1" smtClean="0"/>
              <a:t>definições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r>
              <a:rPr lang="en-US" sz="1400" dirty="0" err="1" smtClean="0"/>
              <a:t>Carta</a:t>
            </a:r>
            <a:r>
              <a:rPr lang="en-US" sz="1400" dirty="0" smtClean="0"/>
              <a:t> Base</a:t>
            </a:r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en-US" sz="1400" dirty="0" smtClean="0"/>
              <a:t>	</a:t>
            </a:r>
            <a:r>
              <a:rPr lang="en-US" sz="1200" dirty="0" err="1" smtClean="0"/>
              <a:t>Não</a:t>
            </a:r>
            <a:r>
              <a:rPr lang="en-US" sz="1200" dirty="0" smtClean="0"/>
              <a:t> </a:t>
            </a:r>
            <a:r>
              <a:rPr lang="en-US" sz="1200" dirty="0" err="1" smtClean="0"/>
              <a:t>integra</a:t>
            </a:r>
            <a:r>
              <a:rPr lang="en-US" sz="1200" dirty="0" smtClean="0"/>
              <a:t> o </a:t>
            </a:r>
            <a:r>
              <a:rPr lang="en-US" sz="1200" dirty="0" err="1" smtClean="0"/>
              <a:t>conteúdo</a:t>
            </a:r>
            <a:r>
              <a:rPr lang="en-US" sz="1200" dirty="0" smtClean="0"/>
              <a:t> fundamental do </a:t>
            </a:r>
            <a:r>
              <a:rPr lang="en-US" sz="1200" dirty="0" err="1" smtClean="0"/>
              <a:t>plano</a:t>
            </a:r>
            <a:r>
              <a:rPr lang="en-US" sz="1200" dirty="0" smtClean="0"/>
              <a:t> </a:t>
            </a:r>
            <a:r>
              <a:rPr lang="en-US" sz="1200" dirty="0" err="1" smtClean="0"/>
              <a:t>mas</a:t>
            </a:r>
            <a:r>
              <a:rPr lang="en-US" sz="1200" dirty="0" smtClean="0"/>
              <a:t> </a:t>
            </a:r>
            <a:r>
              <a:rPr lang="en-US" sz="1200" dirty="0" err="1" smtClean="0"/>
              <a:t>foi</a:t>
            </a:r>
            <a:r>
              <a:rPr lang="en-US" sz="1200" dirty="0" smtClean="0"/>
              <a:t> </a:t>
            </a:r>
            <a:r>
              <a:rPr lang="en-US" sz="1200" dirty="0" err="1" smtClean="0"/>
              <a:t>normalizado</a:t>
            </a:r>
            <a:r>
              <a:rPr lang="en-US" sz="1200" dirty="0" smtClean="0"/>
              <a:t> o </a:t>
            </a:r>
            <a:r>
              <a:rPr lang="en-US" sz="1200" dirty="0" err="1" smtClean="0"/>
              <a:t>seu</a:t>
            </a:r>
            <a:r>
              <a:rPr lang="en-US" sz="1200" dirty="0" smtClean="0"/>
              <a:t> </a:t>
            </a:r>
            <a:r>
              <a:rPr lang="en-US" sz="1200" dirty="0" err="1" smtClean="0"/>
              <a:t>conteúdo</a:t>
            </a:r>
            <a:r>
              <a:rPr lang="en-US" sz="1200" dirty="0" smtClean="0"/>
              <a:t> </a:t>
            </a:r>
            <a:r>
              <a:rPr lang="en-US" sz="1200" dirty="0" err="1" smtClean="0"/>
              <a:t>mínimo</a:t>
            </a:r>
            <a:endParaRPr lang="en-US" sz="1400" dirty="0" smtClean="0"/>
          </a:p>
          <a:p>
            <a:pPr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+mj-lt"/>
              <a:buAutoNum type="arabicPeriod" startAt="5"/>
              <a:defRPr/>
            </a:pPr>
            <a:r>
              <a:rPr lang="en-US" sz="1400" dirty="0" err="1" smtClean="0"/>
              <a:t>Modelo</a:t>
            </a:r>
            <a:r>
              <a:rPr lang="en-US" sz="1400" dirty="0" smtClean="0"/>
              <a:t> de Dados</a:t>
            </a:r>
          </a:p>
          <a:p>
            <a:pPr lvl="1" eaLnBrk="1" hangingPunct="1">
              <a:lnSpc>
                <a:spcPct val="120000"/>
              </a:lnSpc>
              <a:buSzPct val="100000"/>
              <a:buAutoNum type="arabicPeriod"/>
              <a:defRPr/>
            </a:pPr>
            <a:r>
              <a:rPr lang="en-US" sz="1400" dirty="0" err="1" smtClean="0"/>
              <a:t>Catálogo</a:t>
            </a:r>
            <a:r>
              <a:rPr lang="en-US" sz="1400" dirty="0" smtClean="0"/>
              <a:t> de </a:t>
            </a:r>
            <a:r>
              <a:rPr lang="en-US" sz="1400" dirty="0" err="1" smtClean="0"/>
              <a:t>objetos</a:t>
            </a:r>
            <a:r>
              <a:rPr lang="en-US" sz="1400" dirty="0" smtClean="0"/>
              <a:t> (da PO e da PC)</a:t>
            </a:r>
          </a:p>
          <a:p>
            <a:pPr lvl="1" eaLnBrk="1" hangingPunct="1">
              <a:lnSpc>
                <a:spcPct val="120000"/>
              </a:lnSpc>
              <a:buSzPct val="100000"/>
              <a:buAutoNum type="arabicPeriod"/>
              <a:defRPr/>
            </a:pPr>
            <a:r>
              <a:rPr lang="en-US" sz="1400" dirty="0" err="1" smtClean="0"/>
              <a:t>Simbologia</a:t>
            </a:r>
            <a:r>
              <a:rPr lang="en-US" sz="1400" dirty="0" smtClean="0"/>
              <a:t>, </a:t>
            </a:r>
            <a:r>
              <a:rPr lang="en-US" sz="1400" dirty="0" err="1" smtClean="0"/>
              <a:t>convenções</a:t>
            </a:r>
            <a:r>
              <a:rPr lang="en-US" sz="1400" dirty="0" smtClean="0"/>
              <a:t> </a:t>
            </a:r>
            <a:r>
              <a:rPr lang="en-US" sz="1400" dirty="0" err="1" smtClean="0"/>
              <a:t>gráficas</a:t>
            </a:r>
            <a:endParaRPr lang="en-US" sz="1400" dirty="0" smtClean="0"/>
          </a:p>
          <a:p>
            <a:pPr lvl="1" eaLnBrk="1" hangingPunct="1">
              <a:lnSpc>
                <a:spcPct val="120000"/>
              </a:lnSpc>
              <a:buSzPct val="100000"/>
              <a:buAutoNum type="arabicPeriod"/>
              <a:defRPr/>
            </a:pPr>
            <a:r>
              <a:rPr lang="en-US" sz="1400" dirty="0" err="1" smtClean="0"/>
              <a:t>Estrutura</a:t>
            </a:r>
            <a:r>
              <a:rPr lang="en-US" sz="1400" dirty="0" smtClean="0"/>
              <a:t> das BD</a:t>
            </a:r>
          </a:p>
          <a:p>
            <a:pPr lvl="1" eaLnBrk="1" hangingPunct="1">
              <a:lnSpc>
                <a:spcPct val="120000"/>
              </a:lnSpc>
              <a:buSzPct val="100000"/>
              <a:buNone/>
              <a:defRPr/>
            </a:pPr>
            <a:r>
              <a:rPr lang="en-US" sz="1200" dirty="0" smtClean="0">
                <a:sym typeface="Wingdings" pitchFamily="2" charset="2"/>
              </a:rPr>
              <a:t>	</a:t>
            </a:r>
            <a:r>
              <a:rPr lang="en-US" sz="1200" dirty="0" err="1" smtClean="0">
                <a:sym typeface="Wingdings" pitchFamily="2" charset="2"/>
              </a:rPr>
              <a:t>Modelo</a:t>
            </a:r>
            <a:r>
              <a:rPr lang="en-US" sz="1200" dirty="0" smtClean="0">
                <a:sym typeface="Wingdings" pitchFamily="2" charset="2"/>
              </a:rPr>
              <a:t> de dados do PDM é do </a:t>
            </a:r>
            <a:r>
              <a:rPr lang="en-US" sz="1200" dirty="0" err="1" smtClean="0">
                <a:sym typeface="Wingdings" pitchFamily="2" charset="2"/>
              </a:rPr>
              <a:t>tipo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relacional</a:t>
            </a:r>
            <a:r>
              <a:rPr lang="en-US" sz="1200" dirty="0" smtClean="0">
                <a:sym typeface="Wingdings" pitchFamily="2" charset="2"/>
              </a:rPr>
              <a:t> e </a:t>
            </a:r>
            <a:r>
              <a:rPr lang="en-US" sz="1200" dirty="0" err="1" smtClean="0">
                <a:sym typeface="Wingdings" pitchFamily="2" charset="2"/>
              </a:rPr>
              <a:t>está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estruturado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em</a:t>
            </a:r>
            <a:r>
              <a:rPr lang="en-US" sz="1200" dirty="0" smtClean="0">
                <a:sym typeface="Wingdings" pitchFamily="2" charset="2"/>
              </a:rPr>
              <a:t> 8 </a:t>
            </a:r>
            <a:r>
              <a:rPr lang="en-US" sz="1200" dirty="0" err="1" smtClean="0">
                <a:sym typeface="Wingdings" pitchFamily="2" charset="2"/>
              </a:rPr>
              <a:t>tabelas</a:t>
            </a:r>
            <a:endParaRPr lang="en-US" sz="1200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360040"/>
            <a:ext cx="8388424" cy="908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PT" sz="2000" b="1" dirty="0" smtClean="0">
                <a:solidFill>
                  <a:srgbClr val="008500"/>
                </a:solidFill>
              </a:rPr>
              <a:t>Norma técnica sobre o modelo de dados para PDM</a:t>
            </a:r>
            <a:endParaRPr lang="pt-PT" sz="2000" spc="-150" dirty="0">
              <a:solidFill>
                <a:srgbClr val="008500"/>
              </a:solidFill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55976" y="3501008"/>
            <a:ext cx="4248472" cy="584775"/>
          </a:xfrm>
          <a:prstGeom prst="rect">
            <a:avLst/>
          </a:prstGeom>
          <a:ln>
            <a:solidFill>
              <a:srgbClr val="0085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+mn-lt"/>
              </a:rPr>
              <a:t>tema</a:t>
            </a:r>
            <a:r>
              <a:rPr lang="en-US" sz="1600" dirty="0" smtClean="0">
                <a:latin typeface="+mn-lt"/>
              </a:rPr>
              <a:t> - “</a:t>
            </a:r>
            <a:r>
              <a:rPr lang="en-US" sz="1600" dirty="0" err="1" smtClean="0">
                <a:latin typeface="+mn-lt"/>
              </a:rPr>
              <a:t>Recursos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Naturais</a:t>
            </a:r>
            <a:r>
              <a:rPr lang="en-US" sz="1600" dirty="0" smtClean="0">
                <a:latin typeface="+mn-lt"/>
              </a:rPr>
              <a:t> – </a:t>
            </a:r>
            <a:r>
              <a:rPr lang="en-US" sz="1600" dirty="0" err="1" smtClean="0">
                <a:latin typeface="+mn-lt"/>
              </a:rPr>
              <a:t>recursos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ecológicos</a:t>
            </a:r>
            <a:r>
              <a:rPr lang="en-US" sz="1600" dirty="0" smtClean="0">
                <a:latin typeface="+mn-lt"/>
              </a:rPr>
              <a:t>”</a:t>
            </a:r>
          </a:p>
          <a:p>
            <a:r>
              <a:rPr lang="en-US" sz="1600" dirty="0" err="1" smtClean="0">
                <a:latin typeface="+mn-lt"/>
              </a:rPr>
              <a:t>Subtema</a:t>
            </a:r>
            <a:r>
              <a:rPr lang="en-US" sz="1600" dirty="0" smtClean="0">
                <a:latin typeface="+mn-lt"/>
              </a:rPr>
              <a:t> – “REN”</a:t>
            </a:r>
            <a:endParaRPr lang="pt-PT" sz="1600" dirty="0">
              <a:latin typeface="+mn-lt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995936" y="3789040"/>
            <a:ext cx="216024" cy="72008"/>
          </a:xfrm>
          <a:prstGeom prst="rightArrow">
            <a:avLst/>
          </a:prstGeom>
          <a:solidFill>
            <a:schemeClr val="bg1"/>
          </a:solidFill>
          <a:ln>
            <a:solidFill>
              <a:srgbClr val="00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e Conteúdo 4"/>
          <p:cNvSpPr txBox="1">
            <a:spLocks/>
          </p:cNvSpPr>
          <p:nvPr/>
        </p:nvSpPr>
        <p:spPr bwMode="auto">
          <a:xfrm>
            <a:off x="2339752" y="4941168"/>
            <a:ext cx="3960440" cy="1296144"/>
          </a:xfrm>
          <a:prstGeom prst="rect">
            <a:avLst/>
          </a:prstGeom>
          <a:solidFill>
            <a:schemeClr val="bg1"/>
          </a:solidFill>
          <a:ln w="28575">
            <a:solidFill>
              <a:srgbClr val="0085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150000"/>
              <a:buFont typeface="+mj-lt"/>
              <a:buAutoNum type="arabicPeriod"/>
              <a:defRPr/>
            </a:pPr>
            <a:r>
              <a:rPr lang="pt-PT" sz="1600" b="1" kern="0" dirty="0" smtClean="0">
                <a:latin typeface="+mn-lt"/>
                <a:sym typeface="Wingdings" pitchFamily="2" charset="2"/>
              </a:rPr>
              <a:t>Ponto de situação de soluções existentes ou a definir pela DGT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buFont typeface="+mj-lt"/>
              <a:buAutoNum type="arabicPeriod"/>
              <a:defRPr/>
            </a:pPr>
            <a:endParaRPr kumimoji="0" lang="pt-PT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500"/>
              </a:buClr>
              <a:buSzPct val="200000"/>
              <a:defRPr/>
            </a:pPr>
            <a:r>
              <a:rPr lang="pt-PT" sz="1600" b="1" kern="0" dirty="0" smtClean="0">
                <a:latin typeface="+mn-lt"/>
                <a:sym typeface="Wingdings" pitchFamily="2" charset="2"/>
              </a:rPr>
              <a:t>Coordenação: DGT</a:t>
            </a: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115616" y="5373216"/>
            <a:ext cx="936104" cy="504056"/>
          </a:xfrm>
          <a:prstGeom prst="rightArrow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689049" y="2204864"/>
            <a:ext cx="7699375" cy="1656184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Avaliação</a:t>
            </a:r>
            <a:r>
              <a:rPr lang="en-US" b="1" dirty="0" smtClean="0">
                <a:latin typeface="+mn-lt"/>
              </a:rPr>
              <a:t> do RJREN</a:t>
            </a:r>
            <a:endParaRPr lang="pt-PT" b="1" dirty="0" smtClean="0">
              <a:latin typeface="+mn-lt"/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 bwMode="auto">
          <a:xfrm>
            <a:off x="827584" y="2636912"/>
            <a:ext cx="76993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136904" cy="3024336"/>
          </a:xfrm>
        </p:spPr>
        <p:txBody>
          <a:bodyPr/>
          <a:lstStyle/>
          <a:p>
            <a:pPr marL="361950" lvl="1" indent="0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500"/>
                </a:solidFill>
              </a:rPr>
              <a:t>Auditoria à </a:t>
            </a:r>
            <a:r>
              <a:rPr lang="en-US" sz="1600" b="1" dirty="0" err="1" smtClean="0">
                <a:solidFill>
                  <a:srgbClr val="008500"/>
                </a:solidFill>
              </a:rPr>
              <a:t>execução</a:t>
            </a:r>
            <a:r>
              <a:rPr lang="en-US" sz="1600" b="1" dirty="0" smtClean="0">
                <a:solidFill>
                  <a:srgbClr val="008500"/>
                </a:solidFill>
              </a:rPr>
              <a:t> do RJREN de </a:t>
            </a:r>
            <a:r>
              <a:rPr lang="en-US" sz="1600" b="1" dirty="0" err="1" smtClean="0">
                <a:solidFill>
                  <a:srgbClr val="008500"/>
                </a:solidFill>
              </a:rPr>
              <a:t>Alcácer</a:t>
            </a:r>
            <a:r>
              <a:rPr lang="en-US" sz="1600" b="1" dirty="0" smtClean="0">
                <a:solidFill>
                  <a:srgbClr val="008500"/>
                </a:solidFill>
              </a:rPr>
              <a:t> do Sal</a:t>
            </a:r>
            <a:r>
              <a:rPr lang="en-US" sz="1600" b="1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dirty="0" err="1" smtClean="0"/>
              <a:t>Despacho</a:t>
            </a:r>
            <a:r>
              <a:rPr lang="en-US" sz="1400" dirty="0" smtClean="0"/>
              <a:t> Sr. IGAMAOT de 24-07-2015</a:t>
            </a:r>
          </a:p>
          <a:p>
            <a:pPr marL="361950" lvl="1" indent="0" eaLnBrk="1" hangingPunct="1">
              <a:lnSpc>
                <a:spcPct val="150000"/>
              </a:lnSpc>
              <a:buClr>
                <a:srgbClr val="008500"/>
              </a:buClr>
              <a:buSzPct val="200000"/>
              <a:buNone/>
              <a:defRPr/>
            </a:pPr>
            <a:r>
              <a:rPr lang="en-US" sz="1400" dirty="0" smtClean="0"/>
              <a:t>“…</a:t>
            </a:r>
            <a:r>
              <a:rPr lang="en-US" sz="1400" i="1" dirty="0" smtClean="0"/>
              <a:t>à </a:t>
            </a:r>
            <a:r>
              <a:rPr lang="en-US" sz="1400" i="1" dirty="0" err="1" smtClean="0"/>
              <a:t>consideração</a:t>
            </a:r>
            <a:r>
              <a:rPr lang="en-US" sz="1400" i="1" dirty="0" smtClean="0"/>
              <a:t> do S.ª Ex.ª o MAOTE com </a:t>
            </a:r>
            <a:r>
              <a:rPr lang="en-US" sz="1400" i="1" dirty="0" err="1" smtClean="0"/>
              <a:t>proposta</a:t>
            </a:r>
            <a:r>
              <a:rPr lang="en-US" sz="1400" i="1" dirty="0" smtClean="0"/>
              <a:t> de </a:t>
            </a:r>
            <a:r>
              <a:rPr lang="en-US" sz="1400" i="1" dirty="0" err="1" smtClean="0"/>
              <a:t>envio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à CCDR </a:t>
            </a:r>
            <a:r>
              <a:rPr lang="en-US" sz="1400" b="1" i="1" dirty="0" err="1" smtClean="0"/>
              <a:t>Alentejo</a:t>
            </a:r>
            <a:r>
              <a:rPr lang="en-US" sz="1400" b="1" i="1" dirty="0" smtClean="0"/>
              <a:t> para </a:t>
            </a:r>
            <a:r>
              <a:rPr lang="en-US" sz="1400" b="1" i="1" dirty="0" err="1" smtClean="0"/>
              <a:t>reponderação</a:t>
            </a:r>
            <a:r>
              <a:rPr lang="en-US" sz="1400" b="1" i="1" dirty="0" smtClean="0"/>
              <a:t> da </a:t>
            </a:r>
            <a:r>
              <a:rPr lang="en-US" sz="1400" b="1" i="1" dirty="0" err="1" smtClean="0"/>
              <a:t>redelimitação</a:t>
            </a:r>
            <a:r>
              <a:rPr lang="en-US" sz="1400" b="1" i="1" dirty="0" smtClean="0"/>
              <a:t> da REN</a:t>
            </a:r>
            <a:r>
              <a:rPr lang="en-US" sz="1400" i="1" dirty="0" smtClean="0"/>
              <a:t>, e da </a:t>
            </a:r>
            <a:r>
              <a:rPr lang="en-US" sz="1400" i="1" dirty="0" err="1" smtClean="0"/>
              <a:t>mesma</a:t>
            </a:r>
            <a:r>
              <a:rPr lang="en-US" sz="1400" i="1" dirty="0" smtClean="0"/>
              <a:t> forma </a:t>
            </a:r>
            <a:r>
              <a:rPr lang="en-US" sz="1400" b="1" i="1" dirty="0" smtClean="0"/>
              <a:t>à CNT para </a:t>
            </a:r>
            <a:r>
              <a:rPr lang="en-US" sz="1400" b="1" i="1" dirty="0" err="1" smtClean="0"/>
              <a:t>análise</a:t>
            </a:r>
            <a:r>
              <a:rPr lang="en-US" sz="1400" b="1" i="1" dirty="0" smtClean="0"/>
              <a:t> e </a:t>
            </a:r>
            <a:r>
              <a:rPr lang="en-US" sz="1400" b="1" i="1" dirty="0" err="1" smtClean="0"/>
              <a:t>prossecução</a:t>
            </a:r>
            <a:r>
              <a:rPr lang="en-US" sz="1400" b="1" i="1" dirty="0" smtClean="0"/>
              <a:t>, </a:t>
            </a:r>
            <a:r>
              <a:rPr lang="en-US" sz="1400" b="1" i="1" dirty="0" err="1" smtClean="0"/>
              <a:t>atentas</a:t>
            </a:r>
            <a:r>
              <a:rPr lang="en-US" sz="1400" b="1" i="1" dirty="0" smtClean="0"/>
              <a:t> as </a:t>
            </a:r>
            <a:r>
              <a:rPr lang="en-US" sz="1400" b="1" i="1" dirty="0" err="1" smtClean="0"/>
              <a:t>conclusões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alcançadas</a:t>
            </a:r>
            <a:r>
              <a:rPr lang="en-US" sz="1400" b="1" i="1" dirty="0" smtClean="0"/>
              <a:t>.</a:t>
            </a:r>
            <a:r>
              <a:rPr lang="en-US" sz="1400" i="1" dirty="0" smtClean="0"/>
              <a:t>”</a:t>
            </a:r>
          </a:p>
          <a:p>
            <a:pPr marL="361950" lvl="1" indent="0" eaLnBrk="1" hangingPunct="1">
              <a:lnSpc>
                <a:spcPct val="15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500"/>
                </a:solidFill>
              </a:rPr>
              <a:t>REN de </a:t>
            </a:r>
            <a:r>
              <a:rPr lang="en-US" sz="1600" b="1" dirty="0" err="1" smtClean="0">
                <a:solidFill>
                  <a:srgbClr val="008500"/>
                </a:solidFill>
              </a:rPr>
              <a:t>Grândola</a:t>
            </a:r>
            <a:r>
              <a:rPr lang="en-US" sz="1400" b="1" dirty="0" smtClean="0"/>
              <a:t>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err="1" smtClean="0"/>
              <a:t>Despacho</a:t>
            </a:r>
            <a:r>
              <a:rPr lang="en-US" sz="1400" dirty="0" smtClean="0"/>
              <a:t> Sr. IGAMAOT de 13-10-2014:</a:t>
            </a:r>
          </a:p>
          <a:p>
            <a:pPr marL="361950" lvl="1" indent="0" eaLnBrk="1" hangingPunct="1">
              <a:lnSpc>
                <a:spcPct val="150000"/>
              </a:lnSpc>
              <a:buClr>
                <a:srgbClr val="008500"/>
              </a:buClr>
              <a:buSzPct val="200000"/>
              <a:buNone/>
              <a:defRPr/>
            </a:pPr>
            <a:r>
              <a:rPr lang="en-US" sz="1400" dirty="0" smtClean="0"/>
              <a:t>“…</a:t>
            </a:r>
            <a:r>
              <a:rPr lang="en-US" sz="1400" i="1" dirty="0" smtClean="0"/>
              <a:t>à </a:t>
            </a:r>
            <a:r>
              <a:rPr lang="en-US" sz="1400" i="1" dirty="0" err="1" smtClean="0"/>
              <a:t>consideração</a:t>
            </a:r>
            <a:r>
              <a:rPr lang="en-US" sz="1400" i="1" dirty="0" smtClean="0"/>
              <a:t> do S.ª Ex.ª o MAOTE </a:t>
            </a:r>
            <a:r>
              <a:rPr lang="en-US" sz="1400" i="1" dirty="0" err="1" smtClean="0"/>
              <a:t>solicitando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que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possa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determinar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à DGT </a:t>
            </a:r>
            <a:r>
              <a:rPr lang="en-US" sz="1400" b="1" i="1" dirty="0" err="1" smtClean="0"/>
              <a:t>que</a:t>
            </a:r>
            <a:r>
              <a:rPr lang="en-US" sz="1400" b="1" i="1" dirty="0" smtClean="0"/>
              <a:t>, </a:t>
            </a:r>
            <a:r>
              <a:rPr lang="en-US" sz="1400" b="1" i="1" dirty="0" err="1" smtClean="0"/>
              <a:t>em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conjunto</a:t>
            </a:r>
            <a:r>
              <a:rPr lang="en-US" sz="1400" b="1" i="1" dirty="0" smtClean="0"/>
              <a:t> com a IGAMAOT e </a:t>
            </a:r>
            <a:r>
              <a:rPr lang="en-US" sz="1400" b="1" i="1" dirty="0" err="1" smtClean="0"/>
              <a:t>desenvolvendo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eventuais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diligências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junto</a:t>
            </a:r>
            <a:r>
              <a:rPr lang="en-US" sz="1400" b="1" i="1" dirty="0" smtClean="0"/>
              <a:t> da APA, CCDR-A e CMG, </a:t>
            </a:r>
            <a:r>
              <a:rPr lang="en-US" sz="1400" b="1" i="1" dirty="0" err="1" smtClean="0"/>
              <a:t>proceda</a:t>
            </a:r>
            <a:r>
              <a:rPr lang="en-US" sz="1400" b="1" i="1" dirty="0" smtClean="0"/>
              <a:t> à </a:t>
            </a:r>
            <a:r>
              <a:rPr lang="en-US" sz="1400" b="1" i="1" dirty="0" err="1" smtClean="0"/>
              <a:t>análise</a:t>
            </a:r>
            <a:r>
              <a:rPr lang="en-US" sz="1400" b="1" i="1" dirty="0" smtClean="0"/>
              <a:t> da </a:t>
            </a:r>
            <a:r>
              <a:rPr lang="en-US" sz="1400" b="1" i="1" dirty="0" err="1" smtClean="0"/>
              <a:t>situação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em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concreto</a:t>
            </a:r>
            <a:r>
              <a:rPr lang="en-US" sz="1400" b="1" i="1" dirty="0" smtClean="0"/>
              <a:t> no </a:t>
            </a:r>
            <a:r>
              <a:rPr lang="en-US" sz="1400" b="1" i="1" dirty="0" err="1" smtClean="0"/>
              <a:t>sentido</a:t>
            </a:r>
            <a:r>
              <a:rPr lang="en-US" sz="1400" b="1" i="1" dirty="0" smtClean="0"/>
              <a:t> de </a:t>
            </a:r>
            <a:r>
              <a:rPr lang="en-US" sz="1400" b="1" i="1" dirty="0" err="1" smtClean="0"/>
              <a:t>tirar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conclusões</a:t>
            </a:r>
            <a:r>
              <a:rPr lang="en-US" sz="1400" b="1" i="1" dirty="0" smtClean="0"/>
              <a:t>/</a:t>
            </a:r>
            <a:r>
              <a:rPr lang="en-US" sz="1400" b="1" i="1" dirty="0" err="1" smtClean="0"/>
              <a:t>incoerências</a:t>
            </a:r>
            <a:r>
              <a:rPr lang="en-US" sz="1400" b="1" i="1" dirty="0" smtClean="0"/>
              <a:t>/</a:t>
            </a:r>
            <a:r>
              <a:rPr lang="en-US" sz="1400" b="1" i="1" dirty="0" err="1" smtClean="0"/>
              <a:t>incongruências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aqui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relatadas</a:t>
            </a:r>
            <a:r>
              <a:rPr lang="en-US" sz="1400" b="1" i="1" dirty="0" smtClean="0"/>
              <a:t>.</a:t>
            </a:r>
            <a:r>
              <a:rPr lang="en-US" sz="1400" i="1" dirty="0" smtClean="0"/>
              <a:t>”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548680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008500"/>
                </a:solidFill>
              </a:rPr>
              <a:t>Despacho</a:t>
            </a:r>
            <a:r>
              <a:rPr lang="en-US" sz="2000" b="1" dirty="0" smtClean="0">
                <a:solidFill>
                  <a:srgbClr val="008500"/>
                </a:solidFill>
              </a:rPr>
              <a:t> n.º 18/MAOTE/2015, de 31-07-2015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95536" y="4797152"/>
            <a:ext cx="1224136" cy="504056"/>
          </a:xfrm>
          <a:prstGeom prst="rightArrow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179512" y="5805264"/>
            <a:ext cx="331236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1763688" y="4149080"/>
            <a:ext cx="6408712" cy="2475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1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500"/>
                </a:solidFill>
                <a:effectLst/>
                <a:uLnTx/>
                <a:uFillTx/>
                <a:latin typeface="+mn-lt"/>
              </a:rPr>
              <a:t>Determina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850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61950" marR="0" lvl="1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2. “…a CCDR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Alentejo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adopte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no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prazo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60 dias,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procedimentos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necessários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para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correção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das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irregularidades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identificadas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pela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IGAMAOT …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designadamente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no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respeita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à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consulta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do ICNF e à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delimitação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das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dunas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costeiras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dunas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fósseis</a:t>
            </a:r>
            <a:r>
              <a:rPr lang="en-US" sz="1400" i="1" kern="0" dirty="0" smtClean="0">
                <a:latin typeface="+mn-lt"/>
              </a:rPr>
              <a:t>.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361950" marR="0" lvl="1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500"/>
              </a:buClr>
              <a:buSzPct val="200000"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3. A CNT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avalie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resultados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da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do RJREN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vigor, “…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especial no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respeita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critérios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delimitação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dos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vários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tipos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realidades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integrantes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da REN.”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8136904" cy="5616624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/>
              <a:t>Despacho do MAOTE de 08-09-2014 no âmbito de relatório final da auditoria,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/>
              <a:t>concluiu no sentido da reposição da legalidade de construções realizadas sem a licença municipal ou licenciadas em violação do RJREN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/>
              <a:t>IGAMAOT coloca</a:t>
            </a:r>
            <a:r>
              <a:rPr lang="pt-PT" sz="1400" b="1" dirty="0" smtClean="0">
                <a:sym typeface="Wingdings" pitchFamily="2" charset="2"/>
              </a:rPr>
              <a:t> questões quanto à nova delimitação de REN de Alcácer do Sal: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ausência da tipologia “dunas costeiras” quando no ENR se previa a sua existência, a qual devia ser desenvolvidas ao nível municipal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ausência de “áreas dunares” e “áreas estratégicas de proteção e recarga de aquíferos”, ao contrário do previsto aquando na definição e espacialização de uma EEN proposta pelo ISA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Ausência de “áreas dunares”, quando elas assumem expressão no âmbito do POOC Sado-Sines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Ausência do ICNF na conferência serviços quando existem áreas sob sua gestão (5 Sítios Rede Natura e 1 Área Protegida)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Não identificação de massas de água passíveis de integrarem categorias de REN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>
                <a:sym typeface="Wingdings" pitchFamily="2" charset="2"/>
              </a:rPr>
              <a:t>Gabinete MAOTE solicita pronúncia da APA e ICNF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APA conclui que  “</a:t>
            </a:r>
            <a:r>
              <a:rPr lang="pt-PT" sz="1400" i="1" dirty="0" smtClean="0">
                <a:sym typeface="Wingdings" pitchFamily="2" charset="2"/>
              </a:rPr>
              <a:t>não confinando o município de Alcácer do Sal com o mar e não sendo abrangido pelo POOC Sado-Sines, as formações litológicas em presença assumem uma função “manifestamente diferente de dunas costeiras”.”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i="1" dirty="0" smtClean="0">
                <a:sym typeface="Wingdings" pitchFamily="2" charset="2"/>
              </a:rPr>
              <a:t>ICNF diz que REN é importante para a RFCN, que é necessário relacionar a REN com as EEM e ERPVA e que o ICNF deve ser envolvido nos processos de </a:t>
            </a:r>
            <a:r>
              <a:rPr lang="pt-PT" sz="1400" i="1" dirty="0" err="1" smtClean="0">
                <a:sym typeface="Wingdings" pitchFamily="2" charset="2"/>
              </a:rPr>
              <a:t>redelimitação</a:t>
            </a:r>
            <a:r>
              <a:rPr lang="pt-PT" sz="1400" i="1" dirty="0" smtClean="0">
                <a:sym typeface="Wingdings" pitchFamily="2" charset="2"/>
              </a:rPr>
              <a:t> de REN, sobretudo quando estão em causa áreas integradas no SNAC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auditoria </a:t>
            </a:r>
            <a:r>
              <a:rPr lang="en-US" sz="2200" b="1" dirty="0" err="1" smtClean="0">
                <a:solidFill>
                  <a:srgbClr val="008500"/>
                </a:solidFill>
              </a:rPr>
              <a:t>ao</a:t>
            </a:r>
            <a:r>
              <a:rPr lang="en-US" sz="2200" b="1" dirty="0" smtClean="0">
                <a:solidFill>
                  <a:srgbClr val="008500"/>
                </a:solidFill>
              </a:rPr>
              <a:t> RJREN </a:t>
            </a:r>
            <a:r>
              <a:rPr lang="en-US" sz="2200" b="1" dirty="0" err="1" smtClean="0">
                <a:solidFill>
                  <a:srgbClr val="008500"/>
                </a:solidFill>
              </a:rPr>
              <a:t>Alcácer</a:t>
            </a:r>
            <a:r>
              <a:rPr lang="en-US" sz="2200" b="1" dirty="0" smtClean="0">
                <a:solidFill>
                  <a:srgbClr val="008500"/>
                </a:solidFill>
              </a:rPr>
              <a:t> do Sal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868144" y="6165304"/>
            <a:ext cx="263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+mn-lt"/>
                <a:sym typeface="Wingdings" pitchFamily="2" charset="2"/>
              </a:rPr>
              <a:t>ENR - Esquema Nacional de Referência </a:t>
            </a:r>
          </a:p>
          <a:p>
            <a:r>
              <a:rPr lang="pt-PT" sz="1200" dirty="0" smtClean="0">
                <a:latin typeface="+mn-lt"/>
                <a:sym typeface="Wingdings" pitchFamily="2" charset="2"/>
              </a:rPr>
              <a:t>EEN – Estrutura Ecológica Nacional</a:t>
            </a:r>
            <a:endParaRPr lang="pt-P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7992888" cy="5040560"/>
          </a:xfrm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/>
              <a:t>Análise do IGAMAOT</a:t>
            </a:r>
            <a:endParaRPr lang="pt-PT" sz="1400" b="1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A APA “</a:t>
            </a:r>
            <a:r>
              <a:rPr lang="pt-PT" sz="1400" i="1" dirty="0" smtClean="0">
                <a:sym typeface="Wingdings" pitchFamily="2" charset="2"/>
              </a:rPr>
              <a:t>não forneceu dados de factos concretos sobre a pertinência das demais funções das formações dunares em presença, e somente manifestou a sua preocupação sobre os efeitos de proteção que aqueles sistemas detêm no campo da defesa da erosão costeira e eólica</a:t>
            </a:r>
            <a:r>
              <a:rPr lang="pt-PT" sz="1400" dirty="0" smtClean="0">
                <a:sym typeface="Wingdings" pitchFamily="2" charset="2"/>
              </a:rPr>
              <a:t>.”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Sobre este sistemas, a opção tomada pela CCDR e APA está pouco fundamentada, estranhando-se que seja diferente da defendida por uma instituição de reconhecido mérito nacional e internacional como o ISA.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Não foi garantido o envolvimento do ICNF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Não foi dado seguimento à determinação ministerial que homologou relatório de inspeção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1400" b="1" dirty="0" smtClean="0"/>
              <a:t>Conclusões finais IGAMAOT</a:t>
            </a:r>
            <a:endParaRPr lang="pt-PT" sz="1400" b="1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Existem “</a:t>
            </a:r>
            <a:r>
              <a:rPr lang="pt-PT" sz="1400" i="1" dirty="0" smtClean="0">
                <a:sym typeface="Wingdings" pitchFamily="2" charset="2"/>
              </a:rPr>
              <a:t>fundamentos razoáveis para que seja ponderada pela tutela, a eventual revogação ou anulação administrativa do Despacho do Pres. da CCDR Alentejo, que aprovou a nova circunscrição territorial da REN do município de Alcácer do Sal, dando nota que, à semelhança do que sucedeu com a alteração da REN de Grândola, esta reavaliação traduziu-se numa significativa redução do âmbito territorial anteriormente condicionado pelo RJREN…</a:t>
            </a:r>
            <a:r>
              <a:rPr lang="pt-PT" sz="1400" dirty="0" smtClean="0">
                <a:sym typeface="Wingdings" pitchFamily="2" charset="2"/>
              </a:rPr>
              <a:t>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400" dirty="0" smtClean="0">
                <a:sym typeface="Wingdings" pitchFamily="2" charset="2"/>
              </a:rPr>
              <a:t>Propõe que “</a:t>
            </a:r>
            <a:r>
              <a:rPr lang="pt-PT" sz="1400" i="1" dirty="0" smtClean="0">
                <a:sym typeface="Wingdings" pitchFamily="2" charset="2"/>
              </a:rPr>
              <a:t>a CNREN … reflita sobre os critérios e metodologias que determinaram a delimitação da REN dos municípios de Alcácer do Sal e Grândola…atentando na expressão territorial comparativa que ambas as circunscrições alcançam nas figuras e quadros síntese em anexo…</a:t>
            </a:r>
            <a:r>
              <a:rPr lang="pt-PT" sz="1400" dirty="0" smtClean="0">
                <a:sym typeface="Wingdings" pitchFamily="2" charset="2"/>
              </a:rPr>
              <a:t>”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auditoria </a:t>
            </a:r>
            <a:r>
              <a:rPr lang="en-US" sz="2200" b="1" dirty="0" err="1" smtClean="0">
                <a:solidFill>
                  <a:srgbClr val="008500"/>
                </a:solidFill>
              </a:rPr>
              <a:t>ao</a:t>
            </a:r>
            <a:r>
              <a:rPr lang="en-US" sz="2200" b="1" dirty="0" smtClean="0">
                <a:solidFill>
                  <a:srgbClr val="008500"/>
                </a:solidFill>
              </a:rPr>
              <a:t> RJREN </a:t>
            </a:r>
            <a:r>
              <a:rPr lang="en-US" sz="2200" b="1" dirty="0" err="1" smtClean="0">
                <a:solidFill>
                  <a:srgbClr val="008500"/>
                </a:solidFill>
              </a:rPr>
              <a:t>Alcácer</a:t>
            </a:r>
            <a:r>
              <a:rPr lang="en-US" sz="2200" b="1" dirty="0" smtClean="0">
                <a:solidFill>
                  <a:srgbClr val="008500"/>
                </a:solidFill>
              </a:rPr>
              <a:t> do Sal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355976" y="5910371"/>
            <a:ext cx="4341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+mn-lt"/>
                <a:sym typeface="Wingdings" pitchFamily="2" charset="2"/>
              </a:rPr>
              <a:t>RFCN – Rede Fundamental de Conservação da Natureza</a:t>
            </a:r>
          </a:p>
          <a:p>
            <a:r>
              <a:rPr lang="pt-PT" sz="1200" dirty="0" smtClean="0">
                <a:latin typeface="+mn-lt"/>
                <a:sym typeface="Wingdings" pitchFamily="2" charset="2"/>
              </a:rPr>
              <a:t>EEM – Estrutura Ecológica Municipal</a:t>
            </a:r>
          </a:p>
          <a:p>
            <a:r>
              <a:rPr lang="pt-PT" sz="1200" dirty="0" smtClean="0">
                <a:latin typeface="+mn-lt"/>
                <a:sym typeface="Wingdings" pitchFamily="2" charset="2"/>
              </a:rPr>
              <a:t>ERPVA – Estruturas Regionais de Proteção e Valorização Ambiental</a:t>
            </a:r>
          </a:p>
          <a:p>
            <a:r>
              <a:rPr lang="pt-PT" sz="1200" dirty="0" smtClean="0">
                <a:latin typeface="+mn-lt"/>
                <a:sym typeface="Wingdings" pitchFamily="2" charset="2"/>
              </a:rPr>
              <a:t>SNAC – Sistema Nacional de Áreas Classificadas</a:t>
            </a:r>
            <a:endParaRPr lang="pt-P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7992888" cy="5040560"/>
          </a:xfrm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400" dirty="0" smtClean="0">
              <a:sym typeface="Wingdings" pitchFamily="2" charset="2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auditoria </a:t>
            </a:r>
            <a:r>
              <a:rPr lang="en-US" sz="2200" b="1" dirty="0" err="1" smtClean="0">
                <a:solidFill>
                  <a:srgbClr val="008500"/>
                </a:solidFill>
              </a:rPr>
              <a:t>ao</a:t>
            </a:r>
            <a:r>
              <a:rPr lang="en-US" sz="2200" b="1" dirty="0" smtClean="0">
                <a:solidFill>
                  <a:srgbClr val="008500"/>
                </a:solidFill>
              </a:rPr>
              <a:t> RJREN </a:t>
            </a:r>
            <a:r>
              <a:rPr lang="en-US" sz="2200" b="1" dirty="0" err="1" smtClean="0">
                <a:solidFill>
                  <a:srgbClr val="008500"/>
                </a:solidFill>
              </a:rPr>
              <a:t>Alcácer</a:t>
            </a:r>
            <a:r>
              <a:rPr lang="en-US" sz="2200" b="1" dirty="0" smtClean="0">
                <a:solidFill>
                  <a:srgbClr val="008500"/>
                </a:solidFill>
              </a:rPr>
              <a:t> do Sal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921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9582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863" y="1484784"/>
            <a:ext cx="5236137" cy="44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auditoria </a:t>
            </a:r>
            <a:r>
              <a:rPr lang="en-US" sz="2200" b="1" dirty="0" err="1" smtClean="0">
                <a:solidFill>
                  <a:srgbClr val="008500"/>
                </a:solidFill>
              </a:rPr>
              <a:t>ao</a:t>
            </a:r>
            <a:r>
              <a:rPr lang="en-US" sz="2200" b="1" dirty="0" smtClean="0">
                <a:solidFill>
                  <a:srgbClr val="008500"/>
                </a:solidFill>
              </a:rPr>
              <a:t> RJREN </a:t>
            </a:r>
            <a:r>
              <a:rPr lang="en-US" sz="2200" b="1" dirty="0" err="1" smtClean="0">
                <a:solidFill>
                  <a:srgbClr val="008500"/>
                </a:solidFill>
              </a:rPr>
              <a:t>Alcácer</a:t>
            </a:r>
            <a:r>
              <a:rPr lang="en-US" sz="2200" b="1" dirty="0" smtClean="0">
                <a:solidFill>
                  <a:srgbClr val="008500"/>
                </a:solidFill>
              </a:rPr>
              <a:t> do Sal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192688" cy="492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02110"/>
            <a:ext cx="1872208" cy="313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915083" cy="164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501008"/>
            <a:ext cx="169020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941168"/>
            <a:ext cx="2018093" cy="17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3491880" y="1268760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800" dirty="0" smtClean="0">
                <a:latin typeface="+mj-lt"/>
                <a:sym typeface="Wingdings" pitchFamily="2" charset="2"/>
              </a:rPr>
              <a:t>Esquema Nacional de Referência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992888" cy="3672408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600" b="1" dirty="0" smtClean="0">
                <a:sym typeface="Wingdings" pitchFamily="2" charset="2"/>
              </a:rPr>
              <a:t>Auditoria ao RJREN de Alcácer do Sal (2013)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defRPr/>
            </a:pPr>
            <a:r>
              <a:rPr lang="pt-PT" sz="1600" dirty="0" smtClean="0">
                <a:sym typeface="Wingdings" pitchFamily="2" charset="2"/>
              </a:rPr>
              <a:t>	Identificadas edificações, em fase de conclusão localizadas em Grândola abrangendo a REN, na tipologia AMI - aprovada pela RCM n.º 70/2000 com alterações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600" b="1" dirty="0" smtClean="0">
                <a:sym typeface="Wingdings" pitchFamily="2" charset="2"/>
              </a:rPr>
              <a:t>Análise efetuada pela IGAMAOT com recurso a SIG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defRPr/>
            </a:pPr>
            <a:r>
              <a:rPr lang="pt-PT" sz="1600" dirty="0" smtClean="0">
                <a:sym typeface="Wingdings" pitchFamily="2" charset="2"/>
              </a:rPr>
              <a:t>	Identificadas outras construções posteriores a 2000,  situadas em REN, classificadas como “florestal de produção” no PDM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600" b="1" dirty="0" smtClean="0">
                <a:sym typeface="Wingdings" pitchFamily="2" charset="2"/>
              </a:rPr>
              <a:t>Despacho do </a:t>
            </a:r>
            <a:r>
              <a:rPr lang="pt-PT" sz="1600" b="1" dirty="0" err="1" smtClean="0">
                <a:sym typeface="Wingdings" pitchFamily="2" charset="2"/>
              </a:rPr>
              <a:t>Sub-Inspetor</a:t>
            </a:r>
            <a:r>
              <a:rPr lang="pt-PT" sz="1600" b="1" dirty="0" smtClean="0">
                <a:sym typeface="Wingdings" pitchFamily="2" charset="2"/>
              </a:rPr>
              <a:t> Geral de 26-07-2013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defRPr/>
            </a:pPr>
            <a:r>
              <a:rPr lang="pt-PT" sz="1600" b="1" dirty="0" smtClean="0">
                <a:sym typeface="Wingdings" pitchFamily="2" charset="2"/>
              </a:rPr>
              <a:t>	</a:t>
            </a:r>
            <a:r>
              <a:rPr lang="pt-PT" sz="1600" dirty="0" smtClean="0">
                <a:sym typeface="Wingdings" pitchFamily="2" charset="2"/>
              </a:rPr>
              <a:t>Solicita à CCDR Alentejo que promova diligências necessárias para apuramento da conformidades das operações com RJREN em vigor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600" b="1" dirty="0" smtClean="0">
                <a:sym typeface="Wingdings" pitchFamily="2" charset="2"/>
              </a:rPr>
              <a:t>CCDR  Alentejo aguarda esclarecimentos da autarquia </a:t>
            </a:r>
            <a:r>
              <a:rPr lang="pt-PT" sz="1600" dirty="0" smtClean="0">
                <a:sym typeface="Wingdings" pitchFamily="2" charset="2"/>
              </a:rPr>
              <a:t>até um ano após o Despacho, </a:t>
            </a:r>
            <a:r>
              <a:rPr lang="pt-PT" sz="1600" b="1" dirty="0" smtClean="0">
                <a:sym typeface="Wingdings" pitchFamily="2" charset="2"/>
              </a:rPr>
              <a:t>mas aprova a delimitação da REN elaborada ao abrigo das OENR </a:t>
            </a:r>
            <a:r>
              <a:rPr lang="pt-PT" sz="1600" dirty="0" smtClean="0">
                <a:sym typeface="Wingdings" pitchFamily="2" charset="2"/>
              </a:rPr>
              <a:t>– Despacho(Extrato) n.º 5185/2013, de 17-04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600" b="1" dirty="0" smtClean="0">
                <a:sym typeface="Wingdings" pitchFamily="2" charset="2"/>
              </a:rPr>
              <a:t>IGAMAOT compara REN elaboradas ao abrigo de cada regime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defRPr/>
            </a:pPr>
            <a:r>
              <a:rPr lang="pt-PT" sz="1600" dirty="0" smtClean="0">
                <a:sym typeface="Wingdings" pitchFamily="2" charset="2"/>
              </a:rPr>
              <a:t>	As operações urbanísticas referidas já não integram a REN em vigor</a:t>
            </a:r>
          </a:p>
          <a:p>
            <a:pPr marL="180975" indent="-180975" eaLnBrk="1" hangingPunct="1">
              <a:buClr>
                <a:srgbClr val="008500"/>
              </a:buClr>
              <a:buSzPct val="200000"/>
              <a:defRPr/>
            </a:pPr>
            <a:r>
              <a:rPr lang="pt-PT" sz="1600" dirty="0" smtClean="0">
                <a:sym typeface="Wingdings" pitchFamily="2" charset="2"/>
              </a:rPr>
              <a:t>	A área territorial abrangida por REN passou de 37 905 </a:t>
            </a:r>
            <a:r>
              <a:rPr lang="pt-PT" sz="1600" dirty="0" err="1" smtClean="0">
                <a:sym typeface="Wingdings" pitchFamily="2" charset="2"/>
              </a:rPr>
              <a:t>ha</a:t>
            </a:r>
            <a:r>
              <a:rPr lang="pt-PT" sz="1600" dirty="0" smtClean="0">
                <a:sym typeface="Wingdings" pitchFamily="2" charset="2"/>
              </a:rPr>
              <a:t> (45%) para 9150 </a:t>
            </a:r>
            <a:r>
              <a:rPr lang="pt-PT" sz="1600" dirty="0" err="1" smtClean="0">
                <a:sym typeface="Wingdings" pitchFamily="2" charset="2"/>
              </a:rPr>
              <a:t>ha</a:t>
            </a:r>
            <a:r>
              <a:rPr lang="pt-PT" sz="1600" dirty="0" smtClean="0">
                <a:sym typeface="Wingdings" pitchFamily="2" charset="2"/>
              </a:rPr>
              <a:t> (11%), ou seja houve redução de ¼ do território abrangido por REN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3425" cy="69329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2200" b="1" dirty="0" err="1" smtClean="0">
                <a:solidFill>
                  <a:srgbClr val="008500"/>
                </a:solidFill>
              </a:rPr>
              <a:t>Sobre</a:t>
            </a:r>
            <a:r>
              <a:rPr lang="en-US" sz="2200" b="1" dirty="0" smtClean="0">
                <a:solidFill>
                  <a:srgbClr val="008500"/>
                </a:solidFill>
              </a:rPr>
              <a:t> a REN de </a:t>
            </a:r>
            <a:r>
              <a:rPr lang="en-US" sz="2200" b="1" dirty="0" err="1" smtClean="0">
                <a:solidFill>
                  <a:srgbClr val="008500"/>
                </a:solidFill>
              </a:rPr>
              <a:t>Grândola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T">
  <a:themeElements>
    <a:clrScheme name="DG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G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G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6C4263D7E3984C8F519747A3556C55" ma:contentTypeVersion="0" ma:contentTypeDescription="Criar um novo documento." ma:contentTypeScope="" ma:versionID="1174cf986fb894b878d0a3d54ee97c71">
  <xsd:schema xmlns:xsd="http://www.w3.org/2001/XMLSchema" xmlns:p="http://schemas.microsoft.com/office/2006/metadata/properties" targetNamespace="http://schemas.microsoft.com/office/2006/metadata/properties" ma:root="true" ma:fieldsID="5d2754cce2d6b3c5e9f3dbd249dbc1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BD8AED6-5920-4A09-8750-AD5ECF73D45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BFA6388-4A97-4A5D-8E7B-A4CE6525D6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CAD3A-030F-454D-8630-27920887E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1878</Words>
  <Application>Microsoft Office PowerPoint</Application>
  <PresentationFormat>Apresentação no Ecrã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DGT</vt:lpstr>
      <vt:lpstr>Grupo de Trabalho REN  1ª reunião   DGT, 15-03-2016</vt:lpstr>
      <vt:lpstr>1ª reunião GT REN - Agenda</vt:lpstr>
      <vt:lpstr>1. Avaliação do RJREN</vt:lpstr>
      <vt:lpstr>Despacho n.º 18/MAOTE/2015, de 31-07-2015</vt:lpstr>
      <vt:lpstr>Sobre a auditoria ao RJREN Alcácer do Sal</vt:lpstr>
      <vt:lpstr>Sobre a auditoria ao RJREN Alcácer do Sal</vt:lpstr>
      <vt:lpstr>Sobre a auditoria ao RJREN Alcácer do Sal</vt:lpstr>
      <vt:lpstr>Sobre a auditoria ao RJREN Alcácer do Sal</vt:lpstr>
      <vt:lpstr>Sobre a REN de Grândola</vt:lpstr>
      <vt:lpstr>Sobre a REN de Grândola</vt:lpstr>
      <vt:lpstr>Determinação 2 do Despacho 18/MAOTE/2015</vt:lpstr>
      <vt:lpstr>Determinação 2 do Despacho 18/MAOTE/2015</vt:lpstr>
      <vt:lpstr>Determinação 3 do Despacho 18/MAOTE/2015</vt:lpstr>
      <vt:lpstr>2. Elaboração de guia metodológico</vt:lpstr>
      <vt:lpstr>Guia Metodológico da CCDR LVT</vt:lpstr>
      <vt:lpstr>Guia Metodológico da CCDR LVT</vt:lpstr>
      <vt:lpstr>Solicitação do MAOTE à CNT</vt:lpstr>
      <vt:lpstr>3. Harmonização de procedimentos</vt:lpstr>
      <vt:lpstr>Harmonização de procedimentos</vt:lpstr>
      <vt:lpstr>4. Modelo de dados</vt:lpstr>
      <vt:lpstr>Especificações técnicas para cartografia</vt:lpstr>
      <vt:lpstr>Norma técnica sobre o modelo de dados para PDM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anasofia.santos</cp:lastModifiedBy>
  <cp:revision>129</cp:revision>
  <dcterms:created xsi:type="dcterms:W3CDTF">1601-01-01T00:00:00Z</dcterms:created>
  <dcterms:modified xsi:type="dcterms:W3CDTF">2016-03-15T17:18:10Z</dcterms:modified>
</cp:coreProperties>
</file>