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D335-6EAF-4CF6-B961-C71533A0CC7E}" type="datetimeFigureOut">
              <a:rPr lang="pt-PT" smtClean="0"/>
              <a:t>15-03-2016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CFDB-1523-41BB-9206-AF27AE1DBED8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smtClean="0"/>
              <a:t>RJREN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e Conteúdo 4"/>
          <p:cNvSpPr>
            <a:spLocks noGrp="1"/>
          </p:cNvSpPr>
          <p:nvPr>
            <p:ph sz="half" idx="1"/>
          </p:nvPr>
        </p:nvSpPr>
        <p:spPr>
          <a:xfrm>
            <a:off x="683568" y="1196752"/>
            <a:ext cx="7992888" cy="4824536"/>
          </a:xfrm>
          <a:ln>
            <a:solidFill>
              <a:srgbClr val="008500"/>
            </a:solidFill>
          </a:ln>
        </p:spPr>
        <p:txBody>
          <a:bodyPr/>
          <a:lstStyle/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r>
              <a:rPr lang="pt-PT" sz="1800" b="1" dirty="0" smtClean="0"/>
              <a:t>D.L. n.º 166/2008, 22</a:t>
            </a:r>
            <a:r>
              <a:rPr lang="pt-PT" sz="1800" dirty="0" smtClean="0"/>
              <a:t>-08 – aprova o </a:t>
            </a:r>
            <a:r>
              <a:rPr lang="pt-PT" sz="1800" b="1" dirty="0" smtClean="0">
                <a:solidFill>
                  <a:srgbClr val="008500"/>
                </a:solidFill>
              </a:rPr>
              <a:t>Regime Jurídico da REN </a:t>
            </a:r>
            <a:r>
              <a:rPr lang="pt-PT" sz="1800" dirty="0" smtClean="0"/>
              <a:t>e revoga o D.L. n.º 93/90, 19-03</a:t>
            </a: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None/>
              <a:defRPr/>
            </a:pPr>
            <a:r>
              <a:rPr lang="pt-PT" sz="1800" dirty="0" smtClean="0"/>
              <a:t>Retificado pela declaração de retificação n.º 63-B/2008, 21-10</a:t>
            </a: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None/>
              <a:defRPr/>
            </a:pPr>
            <a:r>
              <a:rPr lang="pt-PT" sz="1800" b="1" dirty="0" smtClean="0"/>
              <a:t>Alterado e republicado pelo D.L. n.º 239/2012, 02-11</a:t>
            </a: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r>
              <a:rPr lang="pt-PT" sz="1800" b="1" dirty="0" smtClean="0"/>
              <a:t>RCM n.º 81/2012, 03-10 </a:t>
            </a:r>
            <a:r>
              <a:rPr lang="pt-PT" sz="1800" dirty="0" smtClean="0"/>
              <a:t>– aprova as </a:t>
            </a:r>
            <a:r>
              <a:rPr lang="pt-PT" sz="1800" b="1" dirty="0" smtClean="0">
                <a:solidFill>
                  <a:srgbClr val="008500"/>
                </a:solidFill>
              </a:rPr>
              <a:t>Orientações Estratégicas de âmbito Nacional e Regional</a:t>
            </a:r>
          </a:p>
          <a:p>
            <a:pPr marL="581025" lvl="1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None/>
              <a:defRPr/>
            </a:pPr>
            <a:r>
              <a:rPr lang="pt-PT" sz="1800" dirty="0" smtClean="0"/>
              <a:t>Retificado pela Declaração de Retificação n.º 71/2012, 30-11</a:t>
            </a: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r>
              <a:rPr lang="pt-PT" sz="1800" b="1" dirty="0" smtClean="0"/>
              <a:t>Portaria n.º 419/2012, 20-12 </a:t>
            </a:r>
            <a:r>
              <a:rPr lang="pt-PT" sz="1800" dirty="0" smtClean="0"/>
              <a:t>– define as </a:t>
            </a:r>
            <a:r>
              <a:rPr lang="pt-PT" sz="1800" dirty="0" smtClean="0">
                <a:solidFill>
                  <a:srgbClr val="008500"/>
                </a:solidFill>
              </a:rPr>
              <a:t>condições e requisitos a que ficam sujeitos os usos e ações compatíveis</a:t>
            </a: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defRPr/>
            </a:pPr>
            <a:r>
              <a:rPr lang="pt-PT" sz="1800" b="1" dirty="0" smtClean="0"/>
              <a:t>D.L. n.º 96/2013, 19-07 </a:t>
            </a:r>
            <a:r>
              <a:rPr lang="pt-PT" sz="1800" dirty="0" smtClean="0"/>
              <a:t>– regime jurídico aplicável às ações de arborização e rearborização, com recurso a espécies florestais, no território continental. O artigo 21º </a:t>
            </a:r>
            <a:r>
              <a:rPr lang="pt-PT" sz="1800" dirty="0" smtClean="0">
                <a:solidFill>
                  <a:srgbClr val="008500"/>
                </a:solidFill>
              </a:rPr>
              <a:t>altera a redação do artigo 20º</a:t>
            </a:r>
            <a:r>
              <a:rPr lang="pt-PT" sz="1800" dirty="0" smtClean="0"/>
              <a:t> do DL 166/2008, na redação do DL 239/2012 (regime </a:t>
            </a:r>
            <a:r>
              <a:rPr lang="pt-PT" sz="2000" dirty="0" smtClean="0"/>
              <a:t>áreas</a:t>
            </a:r>
            <a:r>
              <a:rPr lang="pt-PT" sz="1800" dirty="0" smtClean="0"/>
              <a:t> integradas em REN).</a:t>
            </a:r>
          </a:p>
        </p:txBody>
      </p:sp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395536" y="216024"/>
            <a:ext cx="8388424" cy="90872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pt-PT" sz="2000" b="1" dirty="0" smtClean="0">
                <a:solidFill>
                  <a:srgbClr val="008500"/>
                </a:solidFill>
              </a:rPr>
              <a:t>Regime Jurídico da REN</a:t>
            </a:r>
            <a:endParaRPr lang="pt-PT" sz="2000" spc="-15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e Conteúdo 4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5616624" cy="5184576"/>
          </a:xfrm>
        </p:spPr>
        <p:txBody>
          <a:bodyPr/>
          <a:lstStyle/>
          <a:p>
            <a:pPr marL="0" lvl="1" indent="400050" eaLnBrk="1" hangingPunct="1">
              <a:lnSpc>
                <a:spcPct val="120000"/>
              </a:lnSpc>
              <a:buClr>
                <a:srgbClr val="008500"/>
              </a:buClr>
              <a:buSzPct val="200000"/>
              <a:buNone/>
              <a:defRPr/>
            </a:pPr>
            <a:endParaRPr lang="en-US" sz="1100" dirty="0" smtClean="0"/>
          </a:p>
          <a:p>
            <a:pPr marL="0" lvl="1" indent="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en-US" sz="1600" dirty="0" err="1" smtClean="0"/>
              <a:t>Diretrizes</a:t>
            </a:r>
            <a:r>
              <a:rPr lang="en-US" sz="1600" dirty="0" smtClean="0"/>
              <a:t> para a </a:t>
            </a:r>
            <a:r>
              <a:rPr lang="en-US" sz="1600" dirty="0" err="1" smtClean="0"/>
              <a:t>delimitação</a:t>
            </a:r>
            <a:endParaRPr lang="en-US" sz="1600" dirty="0" smtClean="0"/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en-US" sz="1600" dirty="0" err="1" smtClean="0"/>
              <a:t>Critérios</a:t>
            </a:r>
            <a:r>
              <a:rPr lang="en-US" sz="1600" dirty="0" smtClean="0"/>
              <a:t> para a </a:t>
            </a:r>
            <a:r>
              <a:rPr lang="en-US" sz="1600" dirty="0" err="1" smtClean="0"/>
              <a:t>delimitação</a:t>
            </a:r>
            <a:r>
              <a:rPr lang="en-US" sz="1600" dirty="0" smtClean="0"/>
              <a:t> de </a:t>
            </a:r>
            <a:r>
              <a:rPr lang="en-US" sz="1600" dirty="0" err="1" smtClean="0"/>
              <a:t>tipologias</a:t>
            </a:r>
            <a:endParaRPr lang="en-US" sz="1600" dirty="0" smtClean="0"/>
          </a:p>
          <a:p>
            <a:pPr lvl="1" eaLnBrk="1" hangingPunct="1">
              <a:lnSpc>
                <a:spcPct val="120000"/>
              </a:lnSpc>
              <a:buSzPct val="100000"/>
              <a:buAutoNum type="arabicPeriod"/>
              <a:defRPr/>
            </a:pPr>
            <a:r>
              <a:rPr lang="en-US" sz="1400" dirty="0" err="1" smtClean="0"/>
              <a:t>Áreas</a:t>
            </a:r>
            <a:r>
              <a:rPr lang="en-US" sz="1400" dirty="0" smtClean="0"/>
              <a:t> de </a:t>
            </a:r>
            <a:r>
              <a:rPr lang="en-US" sz="1400" dirty="0" err="1" smtClean="0"/>
              <a:t>protecção</a:t>
            </a:r>
            <a:r>
              <a:rPr lang="en-US" sz="1400" dirty="0" smtClean="0"/>
              <a:t> do </a:t>
            </a:r>
            <a:r>
              <a:rPr lang="en-US" sz="1400" dirty="0" err="1" smtClean="0"/>
              <a:t>litoral</a:t>
            </a:r>
            <a:r>
              <a:rPr lang="en-US" sz="1400" dirty="0" smtClean="0"/>
              <a:t> (10 )</a:t>
            </a:r>
          </a:p>
          <a:p>
            <a:pPr lvl="1" eaLnBrk="1" hangingPunct="1">
              <a:lnSpc>
                <a:spcPct val="120000"/>
              </a:lnSpc>
              <a:buSzPct val="100000"/>
              <a:buAutoNum type="arabicPeriod"/>
              <a:defRPr/>
            </a:pPr>
            <a:r>
              <a:rPr lang="en-US" sz="1400" dirty="0" err="1" smtClean="0"/>
              <a:t>Áreas</a:t>
            </a:r>
            <a:r>
              <a:rPr lang="en-US" sz="1400" dirty="0" smtClean="0"/>
              <a:t> </a:t>
            </a:r>
            <a:r>
              <a:rPr lang="en-US" sz="1400" dirty="0" err="1" smtClean="0"/>
              <a:t>relevantes</a:t>
            </a:r>
            <a:r>
              <a:rPr lang="en-US" sz="1400" dirty="0" smtClean="0"/>
              <a:t> para a </a:t>
            </a:r>
            <a:r>
              <a:rPr lang="en-US" sz="1400" dirty="0" err="1" smtClean="0"/>
              <a:t>sustentabilidade</a:t>
            </a:r>
            <a:r>
              <a:rPr lang="en-US" sz="1400" dirty="0" smtClean="0"/>
              <a:t> do </a:t>
            </a:r>
            <a:r>
              <a:rPr lang="en-US" sz="1400" dirty="0" err="1" smtClean="0"/>
              <a:t>ciclo</a:t>
            </a:r>
            <a:r>
              <a:rPr lang="en-US" sz="1400" dirty="0" smtClean="0"/>
              <a:t> </a:t>
            </a:r>
            <a:r>
              <a:rPr lang="en-US" sz="1400" dirty="0" err="1" smtClean="0"/>
              <a:t>hidrológico</a:t>
            </a:r>
            <a:r>
              <a:rPr lang="en-US" sz="1400" dirty="0" smtClean="0"/>
              <a:t> </a:t>
            </a:r>
            <a:r>
              <a:rPr lang="en-US" sz="1400" dirty="0" err="1" smtClean="0"/>
              <a:t>terrestre</a:t>
            </a:r>
            <a:r>
              <a:rPr lang="en-US" sz="1400" dirty="0" smtClean="0"/>
              <a:t> (4)</a:t>
            </a:r>
          </a:p>
          <a:p>
            <a:pPr lvl="1" eaLnBrk="1" hangingPunct="1">
              <a:lnSpc>
                <a:spcPct val="120000"/>
              </a:lnSpc>
              <a:buSzPct val="100000"/>
              <a:buAutoNum type="arabicPeriod"/>
              <a:defRPr/>
            </a:pPr>
            <a:r>
              <a:rPr lang="en-US" sz="1400" dirty="0" err="1" smtClean="0"/>
              <a:t>Áreas</a:t>
            </a:r>
            <a:r>
              <a:rPr lang="en-US" sz="1400" dirty="0" smtClean="0"/>
              <a:t> de </a:t>
            </a:r>
            <a:r>
              <a:rPr lang="en-US" sz="1400" dirty="0" err="1" smtClean="0"/>
              <a:t>prevenção</a:t>
            </a:r>
            <a:r>
              <a:rPr lang="en-US" sz="1400" dirty="0" smtClean="0"/>
              <a:t> de </a:t>
            </a:r>
            <a:r>
              <a:rPr lang="en-US" sz="1400" dirty="0" err="1" smtClean="0"/>
              <a:t>riscos</a:t>
            </a:r>
            <a:r>
              <a:rPr lang="en-US" sz="1400" dirty="0" smtClean="0"/>
              <a:t> </a:t>
            </a:r>
            <a:r>
              <a:rPr lang="en-US" sz="1400" dirty="0" err="1" smtClean="0"/>
              <a:t>naturais</a:t>
            </a:r>
            <a:r>
              <a:rPr lang="en-US" sz="1400" dirty="0" smtClean="0"/>
              <a:t> (5)</a:t>
            </a:r>
          </a:p>
          <a:p>
            <a:pPr marL="180975" indent="-180975" eaLnBrk="1" hangingPunct="1">
              <a:lnSpc>
                <a:spcPct val="120000"/>
              </a:lnSpc>
              <a:buClr>
                <a:srgbClr val="008500"/>
              </a:buClr>
              <a:buSzPct val="200000"/>
              <a:buFont typeface="Arial" pitchFamily="34" charset="0"/>
              <a:buChar char="•"/>
              <a:defRPr/>
            </a:pPr>
            <a:r>
              <a:rPr lang="en-US" sz="1600" dirty="0" err="1" smtClean="0"/>
              <a:t>Esquema</a:t>
            </a:r>
            <a:r>
              <a:rPr lang="en-US" sz="1600" dirty="0" smtClean="0"/>
              <a:t> </a:t>
            </a:r>
            <a:r>
              <a:rPr lang="en-US" sz="1600" dirty="0" err="1" smtClean="0"/>
              <a:t>Nacional</a:t>
            </a:r>
            <a:r>
              <a:rPr lang="en-US" sz="1600" dirty="0" smtClean="0"/>
              <a:t> de </a:t>
            </a:r>
            <a:r>
              <a:rPr lang="en-US" sz="1600" dirty="0" err="1" smtClean="0"/>
              <a:t>Referência</a:t>
            </a:r>
            <a:r>
              <a:rPr lang="en-US" sz="1600" dirty="0" smtClean="0"/>
              <a:t> (r</a:t>
            </a:r>
            <a:r>
              <a:rPr lang="pt-PT" sz="1600" dirty="0" err="1" smtClean="0"/>
              <a:t>epresentação</a:t>
            </a:r>
            <a:r>
              <a:rPr lang="pt-PT" sz="1600" dirty="0" smtClean="0"/>
              <a:t> gráfica das principais componentes de proteção dos sistemas e processos biofísico)</a:t>
            </a:r>
            <a:endParaRPr lang="en-US" sz="1600" dirty="0" smtClean="0"/>
          </a:p>
          <a:p>
            <a:pPr lvl="1" eaLnBrk="1" hangingPunct="1">
              <a:lnSpc>
                <a:spcPct val="120000"/>
              </a:lnSpc>
              <a:buClr>
                <a:schemeClr val="tx1"/>
              </a:buClr>
              <a:buSzPct val="100000"/>
              <a:buAutoNum type="arabicPeriod"/>
              <a:defRPr/>
            </a:pPr>
            <a:r>
              <a:rPr lang="en-US" sz="1400" dirty="0" err="1" smtClean="0"/>
              <a:t>Procedimentos</a:t>
            </a:r>
            <a:r>
              <a:rPr lang="en-US" sz="1400" dirty="0" smtClean="0"/>
              <a:t> </a:t>
            </a:r>
            <a:r>
              <a:rPr lang="en-US" sz="1400" dirty="0" err="1" smtClean="0"/>
              <a:t>metodológicos</a:t>
            </a:r>
            <a:r>
              <a:rPr lang="en-US" sz="1400" dirty="0" smtClean="0"/>
              <a:t> para a </a:t>
            </a:r>
            <a:r>
              <a:rPr lang="en-US" sz="1400" dirty="0" err="1" smtClean="0"/>
              <a:t>delimitação</a:t>
            </a:r>
            <a:r>
              <a:rPr lang="en-US" sz="1400" dirty="0" smtClean="0"/>
              <a:t> das </a:t>
            </a:r>
            <a:r>
              <a:rPr lang="en-US" sz="1400" dirty="0" err="1" smtClean="0"/>
              <a:t>faixas</a:t>
            </a:r>
            <a:r>
              <a:rPr lang="en-US" sz="1400" dirty="0" smtClean="0"/>
              <a:t> de </a:t>
            </a:r>
            <a:r>
              <a:rPr lang="en-US" sz="1400" dirty="0" err="1" smtClean="0"/>
              <a:t>protecção</a:t>
            </a:r>
            <a:r>
              <a:rPr lang="en-US" sz="1400" dirty="0" smtClean="0"/>
              <a:t> das </a:t>
            </a:r>
            <a:r>
              <a:rPr lang="en-US" sz="1400" dirty="0" err="1" smtClean="0"/>
              <a:t>arribas</a:t>
            </a:r>
            <a:r>
              <a:rPr lang="en-US" sz="1400" dirty="0" smtClean="0"/>
              <a:t> (1.8)</a:t>
            </a:r>
          </a:p>
          <a:p>
            <a:pPr lvl="1" eaLnBrk="1" hangingPunct="1">
              <a:lnSpc>
                <a:spcPct val="120000"/>
              </a:lnSpc>
              <a:buClr>
                <a:schemeClr val="tx1"/>
              </a:buClr>
              <a:buSzPct val="100000"/>
              <a:buAutoNum type="arabicPeriod"/>
              <a:defRPr/>
            </a:pPr>
            <a:r>
              <a:rPr lang="en-US" sz="1400" dirty="0" smtClean="0"/>
              <a:t>Indices e </a:t>
            </a:r>
            <a:r>
              <a:rPr lang="en-US" sz="1400" dirty="0" err="1" smtClean="0"/>
              <a:t>critérios</a:t>
            </a:r>
            <a:r>
              <a:rPr lang="en-US" sz="1400" dirty="0" smtClean="0"/>
              <a:t> de </a:t>
            </a:r>
            <a:r>
              <a:rPr lang="en-US" sz="1400" dirty="0" err="1" smtClean="0"/>
              <a:t>avaliação</a:t>
            </a:r>
            <a:r>
              <a:rPr lang="en-US" sz="1400" dirty="0" smtClean="0"/>
              <a:t> das </a:t>
            </a:r>
            <a:r>
              <a:rPr lang="en-US" sz="1400" dirty="0" err="1" smtClean="0"/>
              <a:t>áreas</a:t>
            </a:r>
            <a:r>
              <a:rPr lang="en-US" sz="1400" dirty="0" smtClean="0"/>
              <a:t> </a:t>
            </a:r>
            <a:r>
              <a:rPr lang="en-US" sz="1400" dirty="0" err="1" smtClean="0"/>
              <a:t>vulneráveis</a:t>
            </a:r>
            <a:r>
              <a:rPr lang="en-US" sz="1400" dirty="0" smtClean="0"/>
              <a:t> à </a:t>
            </a:r>
            <a:r>
              <a:rPr lang="en-US" sz="1400" dirty="0" err="1" smtClean="0"/>
              <a:t>poluição</a:t>
            </a:r>
            <a:endParaRPr lang="en-US" sz="1400" dirty="0" smtClean="0"/>
          </a:p>
          <a:p>
            <a:pPr lvl="1" eaLnBrk="1" hangingPunct="1">
              <a:lnSpc>
                <a:spcPct val="120000"/>
              </a:lnSpc>
              <a:buClr>
                <a:schemeClr val="tx1"/>
              </a:buClr>
              <a:buSzPct val="100000"/>
              <a:buAutoNum type="arabicPeriod"/>
              <a:defRPr/>
            </a:pPr>
            <a:r>
              <a:rPr lang="en-US" sz="1400" dirty="0" err="1" smtClean="0"/>
              <a:t>Procedimentos</a:t>
            </a:r>
            <a:r>
              <a:rPr lang="en-US" sz="1400" dirty="0" smtClean="0"/>
              <a:t> </a:t>
            </a:r>
            <a:r>
              <a:rPr lang="en-US" sz="1400" dirty="0" err="1" smtClean="0"/>
              <a:t>metodológicos</a:t>
            </a:r>
            <a:r>
              <a:rPr lang="en-US" sz="1400" dirty="0" smtClean="0"/>
              <a:t> para a </a:t>
            </a:r>
            <a:r>
              <a:rPr lang="en-US" sz="1400" dirty="0" err="1" smtClean="0"/>
              <a:t>delimitação</a:t>
            </a:r>
            <a:r>
              <a:rPr lang="en-US" sz="1400" dirty="0" smtClean="0"/>
              <a:t> das ZAC (3.2)</a:t>
            </a:r>
          </a:p>
          <a:p>
            <a:pPr lvl="1" eaLnBrk="1" hangingPunct="1">
              <a:lnSpc>
                <a:spcPct val="120000"/>
              </a:lnSpc>
              <a:buClr>
                <a:schemeClr val="tx1"/>
              </a:buClr>
              <a:buSzPct val="100000"/>
              <a:buAutoNum type="arabicPeriod"/>
              <a:defRPr/>
            </a:pPr>
            <a:r>
              <a:rPr lang="en-US" sz="1400" dirty="0" err="1" smtClean="0"/>
              <a:t>Metodologia</a:t>
            </a:r>
            <a:r>
              <a:rPr lang="en-US" sz="1400" dirty="0" smtClean="0"/>
              <a:t> para a </a:t>
            </a:r>
            <a:r>
              <a:rPr lang="en-US" sz="1400" dirty="0" err="1" smtClean="0"/>
              <a:t>delimitação</a:t>
            </a:r>
            <a:r>
              <a:rPr lang="en-US" sz="1400" dirty="0" smtClean="0"/>
              <a:t> das AEREHS (3.4)</a:t>
            </a:r>
          </a:p>
          <a:p>
            <a:pPr lvl="1" eaLnBrk="1" hangingPunct="1">
              <a:lnSpc>
                <a:spcPct val="120000"/>
              </a:lnSpc>
              <a:buClr>
                <a:schemeClr val="tx1"/>
              </a:buClr>
              <a:buSzPct val="100000"/>
              <a:buAutoNum type="arabicPeriod"/>
              <a:defRPr/>
            </a:pPr>
            <a:r>
              <a:rPr lang="en-US" sz="1400" dirty="0" err="1" smtClean="0"/>
              <a:t>Procedimentos</a:t>
            </a:r>
            <a:r>
              <a:rPr lang="en-US" sz="1400" dirty="0" smtClean="0"/>
              <a:t> </a:t>
            </a:r>
            <a:r>
              <a:rPr lang="en-US" sz="1400" dirty="0" err="1" smtClean="0"/>
              <a:t>metodológicos</a:t>
            </a:r>
            <a:r>
              <a:rPr lang="en-US" sz="1400" dirty="0" smtClean="0"/>
              <a:t> para a </a:t>
            </a:r>
            <a:r>
              <a:rPr lang="en-US" sz="1400" dirty="0" err="1" smtClean="0"/>
              <a:t>delimitação</a:t>
            </a:r>
            <a:r>
              <a:rPr lang="en-US" sz="1400" dirty="0" smtClean="0"/>
              <a:t> das </a:t>
            </a:r>
            <a:r>
              <a:rPr lang="en-US" sz="1400" dirty="0" err="1" smtClean="0"/>
              <a:t>áreas</a:t>
            </a:r>
            <a:r>
              <a:rPr lang="en-US" sz="1400" dirty="0" smtClean="0"/>
              <a:t> de </a:t>
            </a:r>
            <a:r>
              <a:rPr lang="en-US" sz="1400" dirty="0" err="1" smtClean="0"/>
              <a:t>instabilidade</a:t>
            </a:r>
            <a:r>
              <a:rPr lang="en-US" sz="1400" dirty="0" smtClean="0"/>
              <a:t> de </a:t>
            </a:r>
            <a:r>
              <a:rPr lang="en-US" sz="1400" dirty="0" err="1" smtClean="0"/>
              <a:t>vertentes</a:t>
            </a:r>
            <a:r>
              <a:rPr lang="en-US" sz="1400" dirty="0" smtClean="0"/>
              <a:t> (3.5)</a:t>
            </a:r>
            <a:endParaRPr lang="pt-PT" sz="1000" dirty="0" smtClean="0"/>
          </a:p>
        </p:txBody>
      </p:sp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395536" y="216024"/>
            <a:ext cx="8388424" cy="90872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pt-PT" sz="2000" b="1" dirty="0" smtClean="0">
                <a:solidFill>
                  <a:srgbClr val="008500"/>
                </a:solidFill>
              </a:rPr>
              <a:t>Sobre a RCM n.º 81/2012, 03-10 </a:t>
            </a:r>
            <a:r>
              <a:rPr lang="pt-PT" sz="2000" b="1" dirty="0" smtClean="0"/>
              <a:t/>
            </a:r>
            <a:br>
              <a:rPr lang="pt-PT" sz="2000" b="1" dirty="0" smtClean="0"/>
            </a:br>
            <a:r>
              <a:rPr lang="pt-PT" sz="1800" dirty="0" smtClean="0"/>
              <a:t>Aprova as Orientações Estratégicas de Âmbito Nacional e Regional (OENR)</a:t>
            </a:r>
            <a:endParaRPr lang="pt-PT" sz="1800" spc="-150" dirty="0">
              <a:latin typeface="+mn-lt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4283968" y="1412776"/>
            <a:ext cx="3312368" cy="738664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US" sz="1400" dirty="0" err="1" smtClean="0">
                <a:solidFill>
                  <a:srgbClr val="262626"/>
                </a:solidFill>
                <a:latin typeface="+mn-lt"/>
              </a:rPr>
              <a:t>Critérios</a:t>
            </a:r>
            <a:r>
              <a:rPr lang="en-US" sz="1400" dirty="0" smtClean="0">
                <a:solidFill>
                  <a:srgbClr val="262626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262626"/>
                </a:solidFill>
                <a:latin typeface="+mn-lt"/>
              </a:rPr>
              <a:t>delimitação</a:t>
            </a:r>
            <a:endParaRPr lang="en-US" sz="1400" dirty="0" smtClean="0">
              <a:solidFill>
                <a:srgbClr val="262626"/>
              </a:solidFill>
              <a:latin typeface="+mn-lt"/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n-US" sz="1400" dirty="0" err="1" smtClean="0">
                <a:solidFill>
                  <a:srgbClr val="262626"/>
                </a:solidFill>
                <a:latin typeface="+mn-lt"/>
              </a:rPr>
              <a:t>Informação</a:t>
            </a:r>
            <a:r>
              <a:rPr lang="en-US" sz="1400" dirty="0" smtClean="0">
                <a:solidFill>
                  <a:srgbClr val="262626"/>
                </a:solidFill>
                <a:latin typeface="+mn-lt"/>
              </a:rPr>
              <a:t> fundamental à </a:t>
            </a:r>
            <a:r>
              <a:rPr lang="en-US" sz="1400" dirty="0" err="1" smtClean="0">
                <a:solidFill>
                  <a:srgbClr val="262626"/>
                </a:solidFill>
                <a:latin typeface="+mn-lt"/>
              </a:rPr>
              <a:t>delimitação</a:t>
            </a:r>
            <a:endParaRPr lang="en-US" sz="1400" dirty="0" smtClean="0">
              <a:solidFill>
                <a:srgbClr val="262626"/>
              </a:solidFill>
              <a:latin typeface="+mn-lt"/>
            </a:endParaRPr>
          </a:p>
          <a:p>
            <a:pPr marL="180975" indent="-180975">
              <a:buFont typeface="Arial" pitchFamily="34" charset="0"/>
              <a:buChar char="•"/>
            </a:pPr>
            <a:r>
              <a:rPr lang="en-US" sz="1400" dirty="0" err="1" smtClean="0">
                <a:solidFill>
                  <a:srgbClr val="262626"/>
                </a:solidFill>
                <a:latin typeface="+mn-lt"/>
              </a:rPr>
              <a:t>Objetos</a:t>
            </a:r>
            <a:r>
              <a:rPr lang="en-US" sz="1400" dirty="0" smtClean="0">
                <a:solidFill>
                  <a:srgbClr val="262626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262626"/>
                </a:solidFill>
                <a:latin typeface="+mn-lt"/>
              </a:rPr>
              <a:t>aplicação</a:t>
            </a:r>
            <a:r>
              <a:rPr lang="en-US" sz="1400" dirty="0" smtClean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262626"/>
                </a:solidFill>
                <a:latin typeface="+mn-lt"/>
              </a:rPr>
              <a:t>específica</a:t>
            </a:r>
            <a:endParaRPr lang="pt-PT" sz="1400" dirty="0">
              <a:latin typeface="+mn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276872"/>
            <a:ext cx="3092717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Apresentação no Ecrã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Tema do Office</vt:lpstr>
      <vt:lpstr>RJREN</vt:lpstr>
      <vt:lpstr>Regime Jurídico da REN</vt:lpstr>
      <vt:lpstr>Sobre a RCM n.º 81/2012, 03-10  Aprova as Orientações Estratégicas de Âmbito Nacional e Regional (OENR)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RJREN</dc:title>
  <dc:creator>anasofia.santos</dc:creator>
  <cp:lastModifiedBy>anasofia.santos</cp:lastModifiedBy>
  <cp:revision>1</cp:revision>
  <dcterms:created xsi:type="dcterms:W3CDTF">2016-03-15T16:48:55Z</dcterms:created>
  <dcterms:modified xsi:type="dcterms:W3CDTF">2016-03-15T16:49:15Z</dcterms:modified>
</cp:coreProperties>
</file>